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1"/>
  </p:notesMasterIdLst>
  <p:sldIdLst>
    <p:sldId id="256" r:id="rId2"/>
    <p:sldId id="257" r:id="rId3"/>
    <p:sldId id="258" r:id="rId4"/>
    <p:sldId id="259" r:id="rId5"/>
    <p:sldId id="276" r:id="rId6"/>
    <p:sldId id="260" r:id="rId7"/>
    <p:sldId id="269" r:id="rId8"/>
    <p:sldId id="261" r:id="rId9"/>
    <p:sldId id="264" r:id="rId10"/>
    <p:sldId id="262" r:id="rId11"/>
    <p:sldId id="263" r:id="rId12"/>
    <p:sldId id="266" r:id="rId13"/>
    <p:sldId id="265" r:id="rId14"/>
    <p:sldId id="267" r:id="rId15"/>
    <p:sldId id="268" r:id="rId16"/>
    <p:sldId id="270" r:id="rId17"/>
    <p:sldId id="271" r:id="rId18"/>
    <p:sldId id="272" r:id="rId19"/>
    <p:sldId id="273" r:id="rId20"/>
    <p:sldId id="274" r:id="rId21"/>
    <p:sldId id="275" r:id="rId22"/>
    <p:sldId id="277" r:id="rId23"/>
    <p:sldId id="278" r:id="rId24"/>
    <p:sldId id="279" r:id="rId25"/>
    <p:sldId id="280" r:id="rId26"/>
    <p:sldId id="281" r:id="rId27"/>
    <p:sldId id="282" r:id="rId28"/>
    <p:sldId id="284" r:id="rId29"/>
    <p:sldId id="283" r:id="rId30"/>
    <p:sldId id="285" r:id="rId31"/>
    <p:sldId id="286" r:id="rId32"/>
    <p:sldId id="287" r:id="rId33"/>
    <p:sldId id="290" r:id="rId34"/>
    <p:sldId id="288" r:id="rId35"/>
    <p:sldId id="289" r:id="rId36"/>
    <p:sldId id="292" r:id="rId37"/>
    <p:sldId id="291" r:id="rId38"/>
    <p:sldId id="293" r:id="rId39"/>
    <p:sldId id="294" r:id="rId40"/>
    <p:sldId id="295" r:id="rId41"/>
    <p:sldId id="296" r:id="rId42"/>
    <p:sldId id="297" r:id="rId43"/>
    <p:sldId id="299" r:id="rId44"/>
    <p:sldId id="300" r:id="rId45"/>
    <p:sldId id="302" r:id="rId46"/>
    <p:sldId id="303" r:id="rId47"/>
    <p:sldId id="304" r:id="rId48"/>
    <p:sldId id="301" r:id="rId49"/>
    <p:sldId id="298" r:id="rId5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17" autoAdjust="0"/>
    <p:restoredTop sz="94400" autoAdjust="0"/>
  </p:normalViewPr>
  <p:slideViewPr>
    <p:cSldViewPr>
      <p:cViewPr>
        <p:scale>
          <a:sx n="117" d="100"/>
          <a:sy n="117" d="100"/>
        </p:scale>
        <p:origin x="-109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079E27-C609-4808-9CF1-3B85AC6C3753}" type="datetimeFigureOut">
              <a:rPr lang="pl-PL" smtClean="0"/>
              <a:pPr/>
              <a:t>2022-10-15</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96704-0BBF-4A7C-95A8-B846D14DCCE8}" type="slidenum">
              <a:rPr lang="pl-PL" smtClean="0"/>
              <a:pPr/>
              <a:t>‹#›</a:t>
            </a:fld>
            <a:endParaRPr lang="pl-PL"/>
          </a:p>
        </p:txBody>
      </p:sp>
    </p:spTree>
    <p:extLst>
      <p:ext uri="{BB962C8B-B14F-4D97-AF65-F5344CB8AC3E}">
        <p14:creationId xmlns:p14="http://schemas.microsoft.com/office/powerpoint/2010/main" val="3850802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6196704-0BBF-4A7C-95A8-B846D14DCCE8}" type="slidenum">
              <a:rPr lang="pl-PL" smtClean="0"/>
              <a:pPr/>
              <a:t>3</a:t>
            </a:fld>
            <a:endParaRPr lang="pl-PL"/>
          </a:p>
        </p:txBody>
      </p:sp>
    </p:spTree>
    <p:extLst>
      <p:ext uri="{BB962C8B-B14F-4D97-AF65-F5344CB8AC3E}">
        <p14:creationId xmlns:p14="http://schemas.microsoft.com/office/powerpoint/2010/main" val="584321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6196704-0BBF-4A7C-95A8-B846D14DCCE8}" type="slidenum">
              <a:rPr lang="pl-PL" smtClean="0"/>
              <a:pPr/>
              <a:t>38</a:t>
            </a:fld>
            <a:endParaRPr lang="pl-PL"/>
          </a:p>
        </p:txBody>
      </p:sp>
    </p:spTree>
    <p:extLst>
      <p:ext uri="{BB962C8B-B14F-4D97-AF65-F5344CB8AC3E}">
        <p14:creationId xmlns:p14="http://schemas.microsoft.com/office/powerpoint/2010/main" val="1136430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6196704-0BBF-4A7C-95A8-B846D14DCCE8}" type="slidenum">
              <a:rPr lang="pl-PL" smtClean="0"/>
              <a:pPr/>
              <a:t>39</a:t>
            </a:fld>
            <a:endParaRPr lang="pl-PL"/>
          </a:p>
        </p:txBody>
      </p:sp>
    </p:spTree>
    <p:extLst>
      <p:ext uri="{BB962C8B-B14F-4D97-AF65-F5344CB8AC3E}">
        <p14:creationId xmlns:p14="http://schemas.microsoft.com/office/powerpoint/2010/main" val="3812480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A6196704-0BBF-4A7C-95A8-B846D14DCCE8}" type="slidenum">
              <a:rPr lang="pl-PL" smtClean="0"/>
              <a:pPr/>
              <a:t>47</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6196704-0BBF-4A7C-95A8-B846D14DCCE8}" type="slidenum">
              <a:rPr lang="pl-PL" smtClean="0"/>
              <a:pPr/>
              <a:t>13</a:t>
            </a:fld>
            <a:endParaRPr lang="pl-PL"/>
          </a:p>
        </p:txBody>
      </p:sp>
    </p:spTree>
    <p:extLst>
      <p:ext uri="{BB962C8B-B14F-4D97-AF65-F5344CB8AC3E}">
        <p14:creationId xmlns:p14="http://schemas.microsoft.com/office/powerpoint/2010/main" val="300480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6196704-0BBF-4A7C-95A8-B846D14DCCE8}" type="slidenum">
              <a:rPr lang="pl-PL" smtClean="0"/>
              <a:pPr/>
              <a:t>21</a:t>
            </a:fld>
            <a:endParaRPr lang="pl-PL"/>
          </a:p>
        </p:txBody>
      </p:sp>
    </p:spTree>
    <p:extLst>
      <p:ext uri="{BB962C8B-B14F-4D97-AF65-F5344CB8AC3E}">
        <p14:creationId xmlns:p14="http://schemas.microsoft.com/office/powerpoint/2010/main" val="1442509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6196704-0BBF-4A7C-95A8-B846D14DCCE8}" type="slidenum">
              <a:rPr lang="pl-PL" smtClean="0"/>
              <a:pPr/>
              <a:t>22</a:t>
            </a:fld>
            <a:endParaRPr lang="pl-PL"/>
          </a:p>
        </p:txBody>
      </p:sp>
    </p:spTree>
    <p:extLst>
      <p:ext uri="{BB962C8B-B14F-4D97-AF65-F5344CB8AC3E}">
        <p14:creationId xmlns:p14="http://schemas.microsoft.com/office/powerpoint/2010/main" val="3994436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A6196704-0BBF-4A7C-95A8-B846D14DCCE8}" type="slidenum">
              <a:rPr lang="pl-PL" smtClean="0"/>
              <a:pPr/>
              <a:t>23</a:t>
            </a:fld>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A6196704-0BBF-4A7C-95A8-B846D14DCCE8}" type="slidenum">
              <a:rPr lang="pl-PL" smtClean="0"/>
              <a:pPr/>
              <a:t>27</a:t>
            </a:fld>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6196704-0BBF-4A7C-95A8-B846D14DCCE8}" type="slidenum">
              <a:rPr lang="pl-PL" smtClean="0"/>
              <a:pPr/>
              <a:t>28</a:t>
            </a:fld>
            <a:endParaRPr lang="pl-PL"/>
          </a:p>
        </p:txBody>
      </p:sp>
    </p:spTree>
    <p:extLst>
      <p:ext uri="{BB962C8B-B14F-4D97-AF65-F5344CB8AC3E}">
        <p14:creationId xmlns:p14="http://schemas.microsoft.com/office/powerpoint/2010/main" val="279430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6196704-0BBF-4A7C-95A8-B846D14DCCE8}" type="slidenum">
              <a:rPr lang="pl-PL" smtClean="0"/>
              <a:pPr/>
              <a:t>34</a:t>
            </a:fld>
            <a:endParaRPr lang="pl-PL"/>
          </a:p>
        </p:txBody>
      </p:sp>
    </p:spTree>
    <p:extLst>
      <p:ext uri="{BB962C8B-B14F-4D97-AF65-F5344CB8AC3E}">
        <p14:creationId xmlns:p14="http://schemas.microsoft.com/office/powerpoint/2010/main" val="3829616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6196704-0BBF-4A7C-95A8-B846D14DCCE8}" type="slidenum">
              <a:rPr lang="pl-PL" smtClean="0"/>
              <a:pPr/>
              <a:t>35</a:t>
            </a:fld>
            <a:endParaRPr lang="pl-PL"/>
          </a:p>
        </p:txBody>
      </p:sp>
    </p:spTree>
    <p:extLst>
      <p:ext uri="{BB962C8B-B14F-4D97-AF65-F5344CB8AC3E}">
        <p14:creationId xmlns:p14="http://schemas.microsoft.com/office/powerpoint/2010/main" val="3039338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9" name="Prostokąt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ytuł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pl-PL" smtClean="0"/>
              <a:t>Kliknij, aby edytować styl</a:t>
            </a:r>
            <a:endParaRPr kumimoji="0" lang="en-US"/>
          </a:p>
        </p:txBody>
      </p:sp>
      <p:sp>
        <p:nvSpPr>
          <p:cNvPr id="3" name="Podtytuł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pl-PL" smtClean="0"/>
              <a:t>Kliknij, aby edytować styl wzorca podtytułu</a:t>
            </a:r>
            <a:endParaRPr kumimoji="0" lang="en-US"/>
          </a:p>
        </p:txBody>
      </p:sp>
      <p:sp>
        <p:nvSpPr>
          <p:cNvPr id="4" name="Symbol zastępczy daty 3"/>
          <p:cNvSpPr>
            <a:spLocks noGrp="1"/>
          </p:cNvSpPr>
          <p:nvPr>
            <p:ph type="dt" sz="half" idx="10"/>
          </p:nvPr>
        </p:nvSpPr>
        <p:spPr/>
        <p:txBody>
          <a:bodyPr/>
          <a:lstStyle/>
          <a:p>
            <a:fld id="{92F8F909-6667-471D-B996-B8243348D956}" type="datetimeFigureOut">
              <a:rPr lang="pl-PL" smtClean="0"/>
              <a:pPr/>
              <a:t>2022-10-15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211B4B7-BC0E-40B3-86B8-AB2108ACC405}" type="slidenum">
              <a:rPr lang="pl-PL" smtClean="0"/>
              <a:pPr/>
              <a:t>‹#›</a:t>
            </a:fld>
            <a:endParaRPr lang="pl-PL"/>
          </a:p>
        </p:txBody>
      </p:sp>
      <p:sp>
        <p:nvSpPr>
          <p:cNvPr id="10" name="Prostokąt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92F8F909-6667-471D-B996-B8243348D956}" type="datetimeFigureOut">
              <a:rPr lang="pl-PL" smtClean="0"/>
              <a:pPr/>
              <a:t>2022-10-15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211B4B7-BC0E-40B3-86B8-AB2108ACC405}"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9" name="Prostokąt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Prostokąt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ytuł pionowy 1"/>
          <p:cNvSpPr>
            <a:spLocks noGrp="1"/>
          </p:cNvSpPr>
          <p:nvPr>
            <p:ph type="title" orient="vert"/>
          </p:nvPr>
        </p:nvSpPr>
        <p:spPr>
          <a:xfrm>
            <a:off x="6781800" y="274640"/>
            <a:ext cx="1905000" cy="5851525"/>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304800"/>
            <a:ext cx="6019800" cy="5851525"/>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92F8F909-6667-471D-B996-B8243348D956}" type="datetimeFigureOut">
              <a:rPr lang="pl-PL" smtClean="0"/>
              <a:pPr/>
              <a:t>2022-10-15</a:t>
            </a:fld>
            <a:endParaRPr lang="pl-PL"/>
          </a:p>
        </p:txBody>
      </p:sp>
      <p:sp>
        <p:nvSpPr>
          <p:cNvPr id="5" name="Symbol zastępczy stopki 4"/>
          <p:cNvSpPr>
            <a:spLocks noGrp="1"/>
          </p:cNvSpPr>
          <p:nvPr>
            <p:ph type="ftr" sz="quarter" idx="11"/>
          </p:nvPr>
        </p:nvSpPr>
        <p:spPr>
          <a:xfrm>
            <a:off x="2640597" y="6377459"/>
            <a:ext cx="3836404" cy="365125"/>
          </a:xfrm>
        </p:spPr>
        <p:txBody>
          <a:bodyPr/>
          <a:lstStyle/>
          <a:p>
            <a:endParaRPr lang="pl-PL"/>
          </a:p>
        </p:txBody>
      </p:sp>
      <p:sp>
        <p:nvSpPr>
          <p:cNvPr id="6" name="Symbol zastępczy numeru slajdu 5"/>
          <p:cNvSpPr>
            <a:spLocks noGrp="1"/>
          </p:cNvSpPr>
          <p:nvPr>
            <p:ph type="sldNum" sz="quarter" idx="12"/>
          </p:nvPr>
        </p:nvSpPr>
        <p:spPr/>
        <p:txBody>
          <a:bodyPr/>
          <a:lstStyle/>
          <a:p>
            <a:fld id="{6211B4B7-BC0E-40B3-86B8-AB2108ACC405}"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155448"/>
            <a:ext cx="8229600" cy="1252728"/>
          </a:xfrm>
        </p:spPr>
        <p:txBody>
          <a:bodyPr/>
          <a:lstStyle>
            <a:extLst/>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92F8F909-6667-471D-B996-B8243348D956}" type="datetimeFigureOut">
              <a:rPr lang="pl-PL" smtClean="0"/>
              <a:pPr/>
              <a:t>2022-10-15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211B4B7-BC0E-40B3-86B8-AB2108ACC405}"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9" name="Prostokąt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Prostokąt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ytuł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p>
            <a:fld id="{92F8F909-6667-471D-B996-B8243348D956}" type="datetimeFigureOut">
              <a:rPr lang="pl-PL" smtClean="0"/>
              <a:pPr/>
              <a:t>2022-10-15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211B4B7-BC0E-40B3-86B8-AB2108ACC405}"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92F8F909-6667-471D-B996-B8243348D956}" type="datetimeFigureOut">
              <a:rPr lang="pl-PL" smtClean="0"/>
              <a:pPr/>
              <a:t>2022-10-15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211B4B7-BC0E-40B3-86B8-AB2108ACC405}"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tekstu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pl-PL" smtClean="0"/>
              <a:t>Kliknij, aby edytować style wzorca tekstu</a:t>
            </a:r>
          </a:p>
        </p:txBody>
      </p:sp>
      <p:sp>
        <p:nvSpPr>
          <p:cNvPr id="6" name="Symbol zastępczy zawartości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p>
            <a:fld id="{92F8F909-6667-471D-B996-B8243348D956}" type="datetimeFigureOut">
              <a:rPr lang="pl-PL" smtClean="0"/>
              <a:pPr/>
              <a:t>2022-10-15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6211B4B7-BC0E-40B3-86B8-AB2108ACC405}"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p>
            <a:fld id="{92F8F909-6667-471D-B996-B8243348D956}" type="datetimeFigureOut">
              <a:rPr lang="pl-PL" smtClean="0"/>
              <a:pPr/>
              <a:t>2022-10-15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6211B4B7-BC0E-40B3-86B8-AB2108ACC405}"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92F8F909-6667-471D-B996-B8243348D956}" type="datetimeFigureOut">
              <a:rPr lang="pl-PL" smtClean="0"/>
              <a:pPr/>
              <a:t>2022-10-15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6211B4B7-BC0E-40B3-86B8-AB2108ACC405}"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pl-PL" smtClean="0"/>
              <a:t>Kliknij, aby edytować styl</a:t>
            </a:r>
            <a:endParaRPr kumimoji="0" lang="en-US"/>
          </a:p>
        </p:txBody>
      </p:sp>
      <p:sp>
        <p:nvSpPr>
          <p:cNvPr id="3" name="Symbol zastępczy zawartości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tekstu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p:txBody>
          <a:bodyPr/>
          <a:lstStyle/>
          <a:p>
            <a:fld id="{92F8F909-6667-471D-B996-B8243348D956}" type="datetimeFigureOut">
              <a:rPr lang="pl-PL" smtClean="0"/>
              <a:pPr/>
              <a:t>2022-10-15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211B4B7-BC0E-40B3-86B8-AB2108ACC405}" type="slidenum">
              <a:rPr lang="pl-PL" smtClean="0"/>
              <a:pPr/>
              <a:t>‹#›</a:t>
            </a:fld>
            <a:endParaRPr lang="pl-PL"/>
          </a:p>
        </p:txBody>
      </p:sp>
      <p:sp>
        <p:nvSpPr>
          <p:cNvPr id="12" name="Prostokąt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Prostokąt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pl-PL" smtClean="0"/>
              <a:t>Kliknij, aby edytować styl</a:t>
            </a:r>
            <a:endParaRPr kumimoji="0" lang="en-US"/>
          </a:p>
        </p:txBody>
      </p:sp>
      <p:sp>
        <p:nvSpPr>
          <p:cNvPr id="3" name="Symbol zastępczy obrazu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pl-PL" smtClean="0"/>
              <a:t>Kliknij ikonę, aby dodać obraz</a:t>
            </a:r>
            <a:endParaRPr kumimoji="0" lang="en-US" dirty="0"/>
          </a:p>
        </p:txBody>
      </p:sp>
      <p:sp>
        <p:nvSpPr>
          <p:cNvPr id="4" name="Symbol zastępczy tekstu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a:xfrm>
            <a:off x="164592" y="1170432"/>
            <a:ext cx="2523744" cy="201168"/>
          </a:xfrm>
        </p:spPr>
        <p:txBody>
          <a:bodyPr/>
          <a:lstStyle/>
          <a:p>
            <a:fld id="{92F8F909-6667-471D-B996-B8243348D956}" type="datetimeFigureOut">
              <a:rPr lang="pl-PL" smtClean="0"/>
              <a:pPr/>
              <a:t>2022-10-15</a:t>
            </a:fld>
            <a:endParaRPr lang="pl-PL"/>
          </a:p>
        </p:txBody>
      </p:sp>
      <p:sp>
        <p:nvSpPr>
          <p:cNvPr id="11" name="Prostokąt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Prostokąt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Symbol zastępczy stopki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pl-PL"/>
          </a:p>
        </p:txBody>
      </p:sp>
      <p:sp>
        <p:nvSpPr>
          <p:cNvPr id="7" name="Symbol zastępczy numeru slajdu 6"/>
          <p:cNvSpPr>
            <a:spLocks noGrp="1"/>
          </p:cNvSpPr>
          <p:nvPr>
            <p:ph type="sldNum" sz="quarter" idx="12"/>
          </p:nvPr>
        </p:nvSpPr>
        <p:spPr>
          <a:xfrm>
            <a:off x="8339328" y="1170432"/>
            <a:ext cx="733864" cy="201168"/>
          </a:xfrm>
        </p:spPr>
        <p:txBody>
          <a:bodyPr/>
          <a:lstStyle/>
          <a:p>
            <a:fld id="{6211B4B7-BC0E-40B3-86B8-AB2108ACC405}"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Prostokąt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Prostokąt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Symbol zastępczy tytułu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4" name="Symbol zastępczy daty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92F8F909-6667-471D-B996-B8243348D956}" type="datetimeFigureOut">
              <a:rPr lang="pl-PL" smtClean="0"/>
              <a:pPr/>
              <a:t>2022-10-15</a:t>
            </a:fld>
            <a:endParaRPr lang="pl-PL"/>
          </a:p>
        </p:txBody>
      </p:sp>
      <p:sp>
        <p:nvSpPr>
          <p:cNvPr id="5" name="Symbol zastępczy stopki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pl-PL"/>
          </a:p>
        </p:txBody>
      </p:sp>
      <p:sp>
        <p:nvSpPr>
          <p:cNvPr id="6" name="Symbol zastępczy numeru slajdu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6211B4B7-BC0E-40B3-86B8-AB2108ACC405}"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hyperlink" Target="mailto:caffe@lir-portal.pl" TargetMode="External"/><Relationship Id="rId1" Type="http://schemas.openxmlformats.org/officeDocument/2006/relationships/slideLayout" Target="../slideLayouts/slideLayout5.xml"/><Relationship Id="rId4" Type="http://schemas.openxmlformats.org/officeDocument/2006/relationships/image" Target="../media/image69.emf"/></Relationships>
</file>

<file path=ppt/slides/_rels/slide45.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em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2.emf"/></Relationships>
</file>

<file path=ppt/slides/_rels/slide4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hyperlink" Target="mailto:it.Trzebinia@msit.Malopolska.Pl"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188640"/>
            <a:ext cx="8075240" cy="1251062"/>
          </a:xfrm>
          <a:noFill/>
          <a:ln>
            <a:noFill/>
          </a:ln>
        </p:spPr>
        <p:txBody>
          <a:bodyPr>
            <a:noAutofit/>
          </a:bodyPr>
          <a:lstStyle/>
          <a:p>
            <a:r>
              <a:rPr lang="pl-PL" sz="4200" dirty="0" smtClean="0">
                <a:latin typeface="Source Sans Pro" panose="020B0503030403020204" pitchFamily="34" charset="-18"/>
              </a:rPr>
              <a:t>Trzebiński szlak kultury żydowskiej i holokaustu</a:t>
            </a:r>
            <a:endParaRPr lang="pl-PL" sz="4200" dirty="0">
              <a:latin typeface="Source Sans Pro" panose="020B0503030403020204" pitchFamily="34" charset="-18"/>
            </a:endParaRPr>
          </a:p>
        </p:txBody>
      </p:sp>
      <p:pic>
        <p:nvPicPr>
          <p:cNvPr id="12" name="Symbol zastępczy zawartości 11" title="Herb Izrael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2160" y="4293096"/>
            <a:ext cx="1196454" cy="1476000"/>
          </a:xfrm>
          <a:noFill/>
          <a:ln>
            <a:noFill/>
          </a:ln>
        </p:spPr>
      </p:pic>
      <p:sp>
        <p:nvSpPr>
          <p:cNvPr id="7" name="Symbol zastępczy tekstu 6"/>
          <p:cNvSpPr>
            <a:spLocks noGrp="1"/>
          </p:cNvSpPr>
          <p:nvPr>
            <p:ph type="body" sz="quarter" idx="3"/>
          </p:nvPr>
        </p:nvSpPr>
        <p:spPr>
          <a:xfrm>
            <a:off x="107504" y="4293096"/>
            <a:ext cx="4896544" cy="1939491"/>
          </a:xfrm>
        </p:spPr>
        <p:txBody>
          <a:bodyPr>
            <a:normAutofit/>
          </a:bodyPr>
          <a:lstStyle/>
          <a:p>
            <a:pPr lvl="0">
              <a:buClr>
                <a:srgbClr val="F0AD00"/>
              </a:buClr>
            </a:pPr>
            <a:r>
              <a:rPr lang="pl-PL" sz="3600" b="0" cap="none" dirty="0">
                <a:solidFill>
                  <a:srgbClr val="FFFFFF"/>
                </a:solidFill>
                <a:latin typeface="Source Sans Pro" panose="020B0503030403020204" pitchFamily="34" charset="-18"/>
              </a:rPr>
              <a:t>Informacje dla </a:t>
            </a:r>
            <a:r>
              <a:rPr lang="pl-PL" sz="3600" b="0" cap="none" dirty="0" smtClean="0">
                <a:solidFill>
                  <a:srgbClr val="FFFFFF"/>
                </a:solidFill>
                <a:latin typeface="Source Sans Pro" panose="020B0503030403020204" pitchFamily="34" charset="-18"/>
              </a:rPr>
              <a:t>turystów</a:t>
            </a:r>
            <a:endParaRPr lang="pl-PL" sz="3600" b="0" cap="none" dirty="0">
              <a:solidFill>
                <a:srgbClr val="FFFFFF"/>
              </a:solidFill>
              <a:latin typeface="Source Sans Pro" panose="020B0503030403020204" pitchFamily="34" charset="-18"/>
            </a:endParaRPr>
          </a:p>
          <a:p>
            <a:pPr lvl="0">
              <a:buClr>
                <a:srgbClr val="F0AD00"/>
              </a:buClr>
            </a:pPr>
            <a:r>
              <a:rPr lang="pl-PL" sz="3600" b="0" cap="none" dirty="0">
                <a:solidFill>
                  <a:srgbClr val="FFFFFF"/>
                </a:solidFill>
                <a:latin typeface="Source Sans Pro" panose="020B0503030403020204" pitchFamily="34" charset="-18"/>
              </a:rPr>
              <a:t>Trzebinia 2013</a:t>
            </a:r>
          </a:p>
          <a:p>
            <a:endParaRPr lang="pl-PL" dirty="0"/>
          </a:p>
        </p:txBody>
      </p:sp>
      <p:pic>
        <p:nvPicPr>
          <p:cNvPr id="11" name="Symbol zastępczy zawartości 10" title="Herb trzebini"/>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12161" y="2636912"/>
            <a:ext cx="1217626" cy="1439976"/>
          </a:xfrm>
          <a:ln>
            <a:noFill/>
          </a:ln>
        </p:spPr>
      </p:pic>
    </p:spTree>
  </p:cSld>
  <p:clrMapOvr>
    <a:masterClrMapping/>
  </p:clrMapOvr>
  <p:transition spd="med" advTm="7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normAutofit/>
          </a:bodyPr>
          <a:lstStyle/>
          <a:p>
            <a:r>
              <a:rPr lang="pl-PL" sz="4200" dirty="0" smtClean="0">
                <a:latin typeface="Source Sans Pro" panose="020B0503030403020204" pitchFamily="34" charset="-18"/>
              </a:rPr>
              <a:t>Najpiękniejsze nagrobki 3</a:t>
            </a:r>
            <a:endParaRPr lang="pl-PL" sz="4200" dirty="0">
              <a:latin typeface="Source Sans Pro" panose="020B0503030403020204" pitchFamily="34" charset="-18"/>
            </a:endParaRPr>
          </a:p>
        </p:txBody>
      </p:sp>
      <p:sp>
        <p:nvSpPr>
          <p:cNvPr id="8" name="Symbol zastępczy tekstu 7"/>
          <p:cNvSpPr>
            <a:spLocks noGrp="1"/>
          </p:cNvSpPr>
          <p:nvPr>
            <p:ph type="body" idx="1"/>
          </p:nvPr>
        </p:nvSpPr>
        <p:spPr>
          <a:xfrm>
            <a:off x="457200" y="1556793"/>
            <a:ext cx="4040188" cy="792087"/>
          </a:xfrm>
          <a:solidFill>
            <a:schemeClr val="accent2">
              <a:lumMod val="40000"/>
              <a:lumOff val="60000"/>
            </a:schemeClr>
          </a:solidFill>
        </p:spPr>
        <p:txBody>
          <a:bodyPr>
            <a:noAutofit/>
          </a:bodyPr>
          <a:lstStyle/>
          <a:p>
            <a:r>
              <a:rPr lang="pl-PL" sz="1200" cap="none" dirty="0" smtClean="0">
                <a:latin typeface="Source Sans Pro" panose="020B0503030403020204" pitchFamily="34" charset="-18"/>
              </a:rPr>
              <a:t>Czarny nagrobek Ihoszua </a:t>
            </a:r>
            <a:r>
              <a:rPr lang="pl-PL" sz="1200" cap="none" dirty="0" smtClean="0">
                <a:latin typeface="Source Sans Pro" panose="020B0503030403020204" pitchFamily="34" charset="-18"/>
              </a:rPr>
              <a:t>Grossa</a:t>
            </a:r>
            <a:r>
              <a:rPr lang="pl-PL" sz="1200" cap="none" dirty="0">
                <a:latin typeface="Source Sans Pro" panose="020B0503030403020204" pitchFamily="34" charset="-18"/>
              </a:rPr>
              <a:t> </a:t>
            </a:r>
            <a:r>
              <a:rPr lang="pl-PL" sz="1200" cap="none" dirty="0" smtClean="0">
                <a:latin typeface="Source Sans Pro" panose="020B0503030403020204" pitchFamily="34" charset="-18"/>
              </a:rPr>
              <a:t>pochodzącego </a:t>
            </a:r>
            <a:r>
              <a:rPr lang="pl-PL" sz="1200" cap="none" dirty="0" smtClean="0">
                <a:latin typeface="Source Sans Pro" panose="020B0503030403020204" pitchFamily="34" charset="-18"/>
              </a:rPr>
              <a:t>z Krzeszowic, zmarłego w 1935 roku.</a:t>
            </a:r>
            <a:br>
              <a:rPr lang="pl-PL" sz="1200" cap="none" dirty="0" smtClean="0">
                <a:latin typeface="Source Sans Pro" panose="020B0503030403020204" pitchFamily="34" charset="-18"/>
              </a:rPr>
            </a:br>
            <a:r>
              <a:rPr lang="pl-PL" sz="1200" cap="none" dirty="0" smtClean="0">
                <a:latin typeface="Source Sans Pro" panose="020B0503030403020204" pitchFamily="34" charset="-18"/>
              </a:rPr>
              <a:t>Jest </a:t>
            </a:r>
            <a:r>
              <a:rPr lang="pl-PL" sz="1200" cap="none" dirty="0" smtClean="0">
                <a:latin typeface="Source Sans Pro" panose="020B0503030403020204" pitchFamily="34" charset="-18"/>
              </a:rPr>
              <a:t>to najwyższy nagrobek na trzebińskim cmentarzu 285 cm  </a:t>
            </a:r>
            <a:endParaRPr lang="pl-PL" sz="1200" cap="none" dirty="0">
              <a:latin typeface="Source Sans Pro" panose="020B0503030403020204" pitchFamily="34" charset="-18"/>
            </a:endParaRPr>
          </a:p>
        </p:txBody>
      </p:sp>
      <p:pic>
        <p:nvPicPr>
          <p:cNvPr id="5" name="Symbol zastępczy zawartości 4" descr="29.JPG" title="Czarny nagrobek Ihoszua Grossa"/>
          <p:cNvPicPr>
            <a:picLocks noGrp="1" noChangeAspect="1"/>
          </p:cNvPicPr>
          <p:nvPr>
            <p:ph sz="half" idx="2"/>
          </p:nvPr>
        </p:nvPicPr>
        <p:blipFill>
          <a:blip r:embed="rId2" cstate="print"/>
          <a:stretch>
            <a:fillRect/>
          </a:stretch>
        </p:blipFill>
        <p:spPr>
          <a:xfrm>
            <a:off x="1115616" y="2564904"/>
            <a:ext cx="2644842" cy="3951287"/>
          </a:xfrm>
          <a:effectLst>
            <a:glow rad="139700">
              <a:srgbClr val="0070C0">
                <a:alpha val="40000"/>
              </a:srgbClr>
            </a:glow>
          </a:effectLst>
        </p:spPr>
      </p:pic>
      <p:sp>
        <p:nvSpPr>
          <p:cNvPr id="9" name="Symbol zastępczy tekstu 8"/>
          <p:cNvSpPr>
            <a:spLocks noGrp="1"/>
          </p:cNvSpPr>
          <p:nvPr>
            <p:ph type="body" sz="quarter" idx="3"/>
          </p:nvPr>
        </p:nvSpPr>
        <p:spPr>
          <a:xfrm>
            <a:off x="4788024" y="2204864"/>
            <a:ext cx="4104455" cy="504056"/>
          </a:xfrm>
          <a:solidFill>
            <a:schemeClr val="accent2">
              <a:lumMod val="40000"/>
              <a:lumOff val="60000"/>
            </a:schemeClr>
          </a:solidFill>
        </p:spPr>
        <p:txBody>
          <a:bodyPr>
            <a:normAutofit/>
          </a:bodyPr>
          <a:lstStyle/>
          <a:p>
            <a:pPr algn="ctr"/>
            <a:r>
              <a:rPr lang="pl-PL" sz="1200" cap="none" dirty="0" smtClean="0">
                <a:latin typeface="Source Sans Pro" panose="020B0503030403020204" pitchFamily="34" charset="-18"/>
              </a:rPr>
              <a:t>Przykład nagrobka w stylu Art </a:t>
            </a:r>
            <a:r>
              <a:rPr lang="pl-PL" sz="1200" cap="none" dirty="0">
                <a:latin typeface="Source Sans Pro" panose="020B0503030403020204" pitchFamily="34" charset="-18"/>
              </a:rPr>
              <a:t>D</a:t>
            </a:r>
            <a:r>
              <a:rPr lang="pl-PL" sz="1200" cap="none" dirty="0" smtClean="0">
                <a:latin typeface="Source Sans Pro" panose="020B0503030403020204" pitchFamily="34" charset="-18"/>
              </a:rPr>
              <a:t>éco</a:t>
            </a:r>
            <a:endParaRPr lang="pl-PL" sz="1200" cap="none" dirty="0">
              <a:latin typeface="Source Sans Pro" panose="020B0503030403020204" pitchFamily="34" charset="-18"/>
            </a:endParaRPr>
          </a:p>
        </p:txBody>
      </p:sp>
      <p:pic>
        <p:nvPicPr>
          <p:cNvPr id="6" name="Symbol zastępczy zawartości 5" title="Przykład nagrobka w stylu Art Déco"/>
          <p:cNvPicPr>
            <a:picLocks noGrp="1" noChangeAspect="1"/>
          </p:cNvPicPr>
          <p:nvPr>
            <p:ph sz="quarter" idx="4"/>
          </p:nvPr>
        </p:nvPicPr>
        <p:blipFill>
          <a:blip r:embed="rId3" cstate="print"/>
          <a:stretch>
            <a:fillRect/>
          </a:stretch>
        </p:blipFill>
        <p:spPr>
          <a:xfrm>
            <a:off x="4788024" y="2852936"/>
            <a:ext cx="4039985" cy="2701636"/>
          </a:xfrm>
          <a:effectLst>
            <a:glow rad="139700">
              <a:srgbClr val="0070C0">
                <a:alpha val="40000"/>
              </a:srgbClr>
            </a:glow>
          </a:effectLst>
        </p:spPr>
      </p:pic>
    </p:spTree>
  </p:cSld>
  <p:clrMapOvr>
    <a:masterClrMapping/>
  </p:clrMapOvr>
  <p:transition spd="med" advTm="30000">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Najpiękniejsze nagrobki 4</a:t>
            </a:r>
            <a:endParaRPr lang="pl-PL" sz="4200" dirty="0">
              <a:latin typeface="Source Sans Pro" panose="020B0503030403020204" pitchFamily="34" charset="-18"/>
            </a:endParaRPr>
          </a:p>
        </p:txBody>
      </p:sp>
      <p:sp>
        <p:nvSpPr>
          <p:cNvPr id="6" name="Symbol zastępczy tekstu 5"/>
          <p:cNvSpPr>
            <a:spLocks noGrp="1"/>
          </p:cNvSpPr>
          <p:nvPr>
            <p:ph type="body" idx="1"/>
          </p:nvPr>
        </p:nvSpPr>
        <p:spPr>
          <a:solidFill>
            <a:schemeClr val="accent2">
              <a:lumMod val="40000"/>
              <a:lumOff val="60000"/>
            </a:schemeClr>
          </a:solidFill>
        </p:spPr>
        <p:txBody>
          <a:bodyPr>
            <a:normAutofit/>
          </a:bodyPr>
          <a:lstStyle/>
          <a:p>
            <a:r>
              <a:rPr lang="pl-PL" sz="1200" cap="none" dirty="0" smtClean="0">
                <a:latin typeface="Source Sans Pro" panose="020B0503030403020204" pitchFamily="34" charset="-18"/>
              </a:rPr>
              <a:t>Jedyny na trzebińskim cmentarzu nagrobek małżeński – Amalii i Eliasa Werberów (wysokość 204 cm</a:t>
            </a:r>
            <a:r>
              <a:rPr lang="pl-PL" sz="1200" cap="none" dirty="0" smtClean="0">
                <a:latin typeface="Source Sans Pro" panose="020B0503030403020204" pitchFamily="34" charset="-18"/>
              </a:rPr>
              <a:t>)</a:t>
            </a:r>
            <a:endParaRPr lang="pl-PL" sz="1200" cap="none" dirty="0" smtClean="0">
              <a:latin typeface="Source Sans Pro" panose="020B0503030403020204" pitchFamily="34" charset="-18"/>
            </a:endParaRPr>
          </a:p>
        </p:txBody>
      </p:sp>
      <p:pic>
        <p:nvPicPr>
          <p:cNvPr id="5" name="Symbol zastępczy zawartości 4" title="Jedyny na trzebińskim cmentarzu nagrobek małżeński "/>
          <p:cNvPicPr>
            <a:picLocks noGrp="1" noChangeAspect="1"/>
          </p:cNvPicPr>
          <p:nvPr>
            <p:ph sz="half" idx="2"/>
          </p:nvPr>
        </p:nvPicPr>
        <p:blipFill>
          <a:blip r:embed="rId2" cstate="print"/>
          <a:stretch>
            <a:fillRect/>
          </a:stretch>
        </p:blipFill>
        <p:spPr>
          <a:xfrm>
            <a:off x="1115615" y="2564904"/>
            <a:ext cx="2693041" cy="4023295"/>
          </a:xfrm>
          <a:effectLst>
            <a:glow rad="101600">
              <a:srgbClr val="0070C0">
                <a:alpha val="60000"/>
              </a:srgbClr>
            </a:glow>
          </a:effectLst>
        </p:spPr>
      </p:pic>
      <p:sp>
        <p:nvSpPr>
          <p:cNvPr id="7" name="Symbol zastępczy tekstu 6"/>
          <p:cNvSpPr>
            <a:spLocks noGrp="1"/>
          </p:cNvSpPr>
          <p:nvPr>
            <p:ph type="body" sz="quarter" idx="3"/>
          </p:nvPr>
        </p:nvSpPr>
        <p:spPr>
          <a:solidFill>
            <a:schemeClr val="accent2">
              <a:lumMod val="40000"/>
              <a:lumOff val="60000"/>
            </a:schemeClr>
          </a:solidFill>
        </p:spPr>
        <p:txBody>
          <a:bodyPr>
            <a:normAutofit/>
          </a:bodyPr>
          <a:lstStyle/>
          <a:p>
            <a:r>
              <a:rPr lang="pl-PL" sz="1200" cap="none" dirty="0" smtClean="0">
                <a:latin typeface="Source Sans Pro" panose="020B0503030403020204" pitchFamily="34" charset="-18"/>
              </a:rPr>
              <a:t>Nagrobek lewity (pomocnika kapłana)</a:t>
            </a:r>
            <a:endParaRPr lang="pl-PL" sz="1200" cap="none" dirty="0">
              <a:latin typeface="Source Sans Pro" panose="020B0503030403020204" pitchFamily="34" charset="-18"/>
            </a:endParaRPr>
          </a:p>
        </p:txBody>
      </p:sp>
      <p:pic>
        <p:nvPicPr>
          <p:cNvPr id="2050" name="Picture 2" title="Nagrobek lewity (pomocnika kapłana)"/>
          <p:cNvPicPr>
            <a:picLocks noGrp="1" noChangeAspect="1" noChangeArrowheads="1"/>
          </p:cNvPicPr>
          <p:nvPr>
            <p:ph sz="quarter" idx="4"/>
          </p:nvPr>
        </p:nvPicPr>
        <p:blipFill>
          <a:blip r:embed="rId3" cstate="print"/>
          <a:srcRect/>
          <a:stretch>
            <a:fillRect/>
          </a:stretch>
        </p:blipFill>
        <p:spPr bwMode="auto">
          <a:xfrm>
            <a:off x="5220072" y="2564904"/>
            <a:ext cx="2717084" cy="4058855"/>
          </a:xfrm>
          <a:prstGeom prst="rect">
            <a:avLst/>
          </a:prstGeom>
          <a:noFill/>
          <a:effectLst>
            <a:glow rad="101600">
              <a:srgbClr val="0070C0">
                <a:alpha val="60000"/>
              </a:srgbClr>
            </a:glow>
          </a:effectLst>
        </p:spPr>
      </p:pic>
    </p:spTree>
  </p:cSld>
  <p:clrMapOvr>
    <a:masterClrMapping/>
  </p:clrMapOvr>
  <p:transition spd="med" advTm="30000">
    <p:wipe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normAutofit/>
          </a:bodyPr>
          <a:lstStyle/>
          <a:p>
            <a:r>
              <a:rPr lang="pl-PL" sz="4200" dirty="0" smtClean="0">
                <a:latin typeface="Source Sans Pro" panose="020B0503030403020204" pitchFamily="34" charset="-18"/>
              </a:rPr>
              <a:t>Symbolika macew 1</a:t>
            </a:r>
            <a:endParaRPr lang="pl-PL" sz="4200" dirty="0">
              <a:latin typeface="Source Sans Pro" panose="020B0503030403020204" pitchFamily="34" charset="-18"/>
            </a:endParaRPr>
          </a:p>
        </p:txBody>
      </p:sp>
      <p:sp>
        <p:nvSpPr>
          <p:cNvPr id="8" name="Symbol zastępczy tekstu 7"/>
          <p:cNvSpPr>
            <a:spLocks noGrp="1"/>
          </p:cNvSpPr>
          <p:nvPr>
            <p:ph type="body" idx="1"/>
          </p:nvPr>
        </p:nvSpPr>
        <p:spPr>
          <a:xfrm>
            <a:off x="395536" y="1698987"/>
            <a:ext cx="4104456" cy="1369973"/>
          </a:xfrm>
          <a:solidFill>
            <a:srgbClr val="FFC000"/>
          </a:solidFill>
        </p:spPr>
        <p:txBody>
          <a:bodyPr>
            <a:normAutofit/>
          </a:bodyPr>
          <a:lstStyle/>
          <a:p>
            <a:r>
              <a:rPr lang="pl-PL" sz="1200" u="sng" cap="none" dirty="0" smtClean="0">
                <a:latin typeface="Source Sans Pro" panose="020B0503030403020204" pitchFamily="34" charset="-18"/>
              </a:rPr>
              <a:t>Księgi</a:t>
            </a:r>
            <a:r>
              <a:rPr lang="pl-PL" sz="1200" cap="none" dirty="0" smtClean="0">
                <a:latin typeface="Source Sans Pro" panose="020B0503030403020204" pitchFamily="34" charset="-18"/>
              </a:rPr>
              <a:t> lub szafy z księgami – symbolizują grób rabina, uczonych i osób powoływanych do czytania tory  oraz talmudu w synagodze. Na  trzebińskim cmentarzu zachowały się wyryte  zaledwie na dwóch lub trzech grobach</a:t>
            </a:r>
            <a:endParaRPr lang="pl-PL" sz="1200" cap="none" dirty="0">
              <a:latin typeface="Source Sans Pro" panose="020B0503030403020204" pitchFamily="34" charset="-18"/>
            </a:endParaRPr>
          </a:p>
        </p:txBody>
      </p:sp>
      <p:pic>
        <p:nvPicPr>
          <p:cNvPr id="5" name="Symbol zastępczy zawartości 4" title="Symbolika macew. Księgi lub szafy z księgami – symbolizują grób rabina"/>
          <p:cNvPicPr>
            <a:picLocks noGrp="1" noChangeAspect="1"/>
          </p:cNvPicPr>
          <p:nvPr>
            <p:ph sz="half" idx="2"/>
          </p:nvPr>
        </p:nvPicPr>
        <p:blipFill>
          <a:blip r:embed="rId2" cstate="print"/>
          <a:stretch>
            <a:fillRect/>
          </a:stretch>
        </p:blipFill>
        <p:spPr>
          <a:xfrm>
            <a:off x="395536" y="3212976"/>
            <a:ext cx="4039985" cy="2701636"/>
          </a:xfrm>
          <a:effectLst>
            <a:glow rad="101600">
              <a:srgbClr val="FFC000">
                <a:alpha val="60000"/>
              </a:srgbClr>
            </a:glow>
          </a:effectLst>
        </p:spPr>
      </p:pic>
      <p:sp>
        <p:nvSpPr>
          <p:cNvPr id="9" name="Symbol zastępczy tekstu 8"/>
          <p:cNvSpPr>
            <a:spLocks noGrp="1"/>
          </p:cNvSpPr>
          <p:nvPr>
            <p:ph type="body" sz="quarter" idx="3"/>
          </p:nvPr>
        </p:nvSpPr>
        <p:spPr>
          <a:xfrm>
            <a:off x="4572001" y="1556793"/>
            <a:ext cx="4320480" cy="1512168"/>
          </a:xfrm>
          <a:solidFill>
            <a:srgbClr val="FFC000"/>
          </a:solidFill>
        </p:spPr>
        <p:txBody>
          <a:bodyPr>
            <a:normAutofit/>
          </a:bodyPr>
          <a:lstStyle/>
          <a:p>
            <a:pPr>
              <a:lnSpc>
                <a:spcPct val="120000"/>
              </a:lnSpc>
            </a:pPr>
            <a:r>
              <a:rPr lang="pl-PL" sz="1200" u="sng" cap="none" dirty="0" smtClean="0">
                <a:latin typeface="Source Sans Pro" panose="020B0503030403020204" pitchFamily="34" charset="-18"/>
              </a:rPr>
              <a:t>Drzewo z opuszczonymi gałęziami </a:t>
            </a:r>
            <a:r>
              <a:rPr lang="pl-PL" sz="1200" cap="none" dirty="0" smtClean="0">
                <a:latin typeface="Source Sans Pro" panose="020B0503030403020204" pitchFamily="34" charset="-18"/>
              </a:rPr>
              <a:t>– symbol żałoby –  ten typ płaskorzeźby  można odnaleźć po lewej  stronie trzebińskiego cmentarza, czyli tam gdzie są pochowane kobiety.  Tylko na jednym nagrobku zostało przedstawione jako złamane,  co symbolizuje przerwane </a:t>
            </a:r>
            <a:r>
              <a:rPr lang="pl-PL" sz="1200" dirty="0" smtClean="0">
                <a:latin typeface="Source Sans Pro" panose="020B0503030403020204" pitchFamily="34" charset="-18"/>
              </a:rPr>
              <a:t>życie. </a:t>
            </a:r>
            <a:endParaRPr lang="pl-PL" sz="1200" dirty="0">
              <a:latin typeface="Source Sans Pro" panose="020B0503030403020204" pitchFamily="34" charset="-18"/>
            </a:endParaRPr>
          </a:p>
        </p:txBody>
      </p:sp>
      <p:pic>
        <p:nvPicPr>
          <p:cNvPr id="6" name="Symbol zastępczy zawartości 5" title="Drzewo z opuszczonymi gałęziami – symbol żałoby "/>
          <p:cNvPicPr>
            <a:picLocks noGrp="1" noChangeAspect="1"/>
          </p:cNvPicPr>
          <p:nvPr>
            <p:ph sz="quarter" idx="4"/>
          </p:nvPr>
        </p:nvPicPr>
        <p:blipFill>
          <a:blip r:embed="rId3" cstate="print"/>
          <a:stretch>
            <a:fillRect/>
          </a:stretch>
        </p:blipFill>
        <p:spPr>
          <a:xfrm>
            <a:off x="4644008" y="3164823"/>
            <a:ext cx="4176464" cy="2792902"/>
          </a:xfrm>
          <a:effectLst>
            <a:glow rad="101600">
              <a:srgbClr val="FFC000">
                <a:alpha val="60000"/>
              </a:srgbClr>
            </a:glow>
          </a:effectLst>
        </p:spPr>
      </p:pic>
    </p:spTree>
  </p:cSld>
  <p:clrMapOvr>
    <a:masterClrMapping/>
  </p:clrMapOvr>
  <p:transition spd="med" advTm="60000">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normAutofit/>
          </a:bodyPr>
          <a:lstStyle/>
          <a:p>
            <a:r>
              <a:rPr lang="pl-PL" sz="4200" dirty="0" smtClean="0">
                <a:latin typeface="Source Sans Pro" panose="020B0503030403020204" pitchFamily="34" charset="-18"/>
              </a:rPr>
              <a:t>Symbolika macew 2</a:t>
            </a:r>
            <a:endParaRPr lang="pl-PL" sz="4200" dirty="0">
              <a:latin typeface="Source Sans Pro" panose="020B0503030403020204" pitchFamily="34" charset="-18"/>
            </a:endParaRPr>
          </a:p>
        </p:txBody>
      </p:sp>
      <p:sp>
        <p:nvSpPr>
          <p:cNvPr id="8" name="Symbol zastępczy tekstu 7"/>
          <p:cNvSpPr>
            <a:spLocks noGrp="1"/>
          </p:cNvSpPr>
          <p:nvPr>
            <p:ph type="body" idx="1"/>
          </p:nvPr>
        </p:nvSpPr>
        <p:spPr>
          <a:xfrm>
            <a:off x="457200" y="1698987"/>
            <a:ext cx="4040188" cy="937925"/>
          </a:xfrm>
          <a:solidFill>
            <a:srgbClr val="FFC000"/>
          </a:solidFill>
        </p:spPr>
        <p:txBody>
          <a:bodyPr>
            <a:noAutofit/>
          </a:bodyPr>
          <a:lstStyle/>
          <a:p>
            <a:r>
              <a:rPr lang="pl-PL" sz="1200" u="sng" cap="none" dirty="0" smtClean="0">
                <a:latin typeface="Source Sans Pro" panose="020B0503030403020204" pitchFamily="34" charset="-18"/>
              </a:rPr>
              <a:t>Gryfy</a:t>
            </a:r>
            <a:r>
              <a:rPr lang="pl-PL" sz="1200" cap="none" dirty="0" smtClean="0">
                <a:latin typeface="Source Sans Pro" panose="020B0503030403020204" pitchFamily="34" charset="-18"/>
              </a:rPr>
              <a:t>, czyli lwy mające ptasie skrzydła  trzymają tarczę herbową z literami pt. („tu ukryta”) – oznaczającymi, ze w grobie tym spoczywa kobieta</a:t>
            </a:r>
            <a:endParaRPr lang="pl-PL" sz="1200" cap="none" dirty="0">
              <a:latin typeface="Source Sans Pro" panose="020B0503030403020204" pitchFamily="34" charset="-18"/>
            </a:endParaRPr>
          </a:p>
        </p:txBody>
      </p:sp>
      <p:pic>
        <p:nvPicPr>
          <p:cNvPr id="5" name="Symbol zastępczy zawartości 4" title="Symbolika macew (Gryfy, czyli lwy mające ptasie skrzydła trzymają tarczę hebową)"/>
          <p:cNvPicPr>
            <a:picLocks noGrp="1" noChangeAspect="1"/>
          </p:cNvPicPr>
          <p:nvPr>
            <p:ph sz="half" idx="2"/>
          </p:nvPr>
        </p:nvPicPr>
        <p:blipFill>
          <a:blip r:embed="rId3" cstate="print"/>
          <a:stretch>
            <a:fillRect/>
          </a:stretch>
        </p:blipFill>
        <p:spPr>
          <a:xfrm>
            <a:off x="467544" y="2708920"/>
            <a:ext cx="4039985" cy="2701636"/>
          </a:xfrm>
          <a:effectLst>
            <a:glow rad="101600">
              <a:srgbClr val="FFC000">
                <a:alpha val="60000"/>
              </a:srgbClr>
            </a:glow>
          </a:effectLst>
        </p:spPr>
      </p:pic>
      <p:sp>
        <p:nvSpPr>
          <p:cNvPr id="9" name="Symbol zastępczy tekstu 8"/>
          <p:cNvSpPr>
            <a:spLocks noGrp="1"/>
          </p:cNvSpPr>
          <p:nvPr>
            <p:ph type="body" sz="quarter" idx="3"/>
          </p:nvPr>
        </p:nvSpPr>
        <p:spPr>
          <a:xfrm>
            <a:off x="4644008" y="2636912"/>
            <a:ext cx="4041775" cy="648072"/>
          </a:xfrm>
          <a:solidFill>
            <a:srgbClr val="FFC000"/>
          </a:solidFill>
        </p:spPr>
        <p:txBody>
          <a:bodyPr>
            <a:normAutofit/>
          </a:bodyPr>
          <a:lstStyle/>
          <a:p>
            <a:r>
              <a:rPr lang="pl-PL" sz="1200" u="sng" cap="none" dirty="0" smtClean="0">
                <a:latin typeface="Source Sans Pro" panose="020B0503030403020204" pitchFamily="34" charset="-18"/>
              </a:rPr>
              <a:t>Lewiatan</a:t>
            </a:r>
            <a:r>
              <a:rPr lang="pl-PL" sz="1200" cap="none" dirty="0" smtClean="0">
                <a:latin typeface="Source Sans Pro" panose="020B0503030403020204" pitchFamily="34" charset="-18"/>
              </a:rPr>
              <a:t>,</a:t>
            </a:r>
            <a:r>
              <a:rPr lang="pl-PL" sz="1200" cap="none" dirty="0">
                <a:latin typeface="Source Sans Pro" panose="020B0503030403020204" pitchFamily="34" charset="-18"/>
              </a:rPr>
              <a:t> </a:t>
            </a:r>
            <a:r>
              <a:rPr lang="pl-PL" sz="1200" cap="none" dirty="0" smtClean="0">
                <a:latin typeface="Source Sans Pro" panose="020B0503030403020204" pitchFamily="34" charset="-18"/>
              </a:rPr>
              <a:t>czyli mityczny wąż morski,  zjadający własny ogon</a:t>
            </a:r>
            <a:endParaRPr lang="pl-PL" sz="1200" cap="none" dirty="0">
              <a:latin typeface="Source Sans Pro" panose="020B0503030403020204" pitchFamily="34" charset="-18"/>
            </a:endParaRPr>
          </a:p>
        </p:txBody>
      </p:sp>
      <p:pic>
        <p:nvPicPr>
          <p:cNvPr id="1026" name="Picture 2" title="Symbolika macew (Lewiatan, czyli mityczny wąż morski)"/>
          <p:cNvPicPr>
            <a:picLocks noGrp="1" noChangeAspect="1" noChangeArrowheads="1"/>
          </p:cNvPicPr>
          <p:nvPr>
            <p:ph sz="quarter" idx="4"/>
          </p:nvPr>
        </p:nvPicPr>
        <p:blipFill>
          <a:blip r:embed="rId4" cstate="print"/>
          <a:srcRect/>
          <a:stretch>
            <a:fillRect/>
          </a:stretch>
        </p:blipFill>
        <p:spPr bwMode="auto">
          <a:xfrm>
            <a:off x="4644008" y="3429000"/>
            <a:ext cx="4041775" cy="2705651"/>
          </a:xfrm>
          <a:prstGeom prst="rect">
            <a:avLst/>
          </a:prstGeom>
          <a:noFill/>
          <a:effectLst>
            <a:glow rad="101600">
              <a:srgbClr val="FFC000">
                <a:alpha val="60000"/>
              </a:srgbClr>
            </a:glow>
          </a:effectLst>
        </p:spPr>
      </p:pic>
    </p:spTree>
  </p:cSld>
  <p:clrMapOvr>
    <a:masterClrMapping/>
  </p:clrMapOvr>
  <p:transition spd="med" advTm="30000">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Symbolika macew 3</a:t>
            </a:r>
            <a:endParaRPr lang="pl-PL" sz="4200" dirty="0">
              <a:latin typeface="Source Sans Pro" panose="020B0503030403020204" pitchFamily="34" charset="-18"/>
            </a:endParaRPr>
          </a:p>
        </p:txBody>
      </p:sp>
      <p:sp>
        <p:nvSpPr>
          <p:cNvPr id="7" name="Symbol zastępczy tekstu 6"/>
          <p:cNvSpPr>
            <a:spLocks noGrp="1"/>
          </p:cNvSpPr>
          <p:nvPr>
            <p:ph type="body" idx="1"/>
          </p:nvPr>
        </p:nvSpPr>
        <p:spPr>
          <a:xfrm>
            <a:off x="107504" y="1844824"/>
            <a:ext cx="4320480" cy="898071"/>
          </a:xfrm>
          <a:solidFill>
            <a:srgbClr val="FFC000"/>
          </a:solidFill>
        </p:spPr>
        <p:txBody>
          <a:bodyPr>
            <a:normAutofit/>
          </a:bodyPr>
          <a:lstStyle/>
          <a:p>
            <a:r>
              <a:rPr lang="pl-PL" sz="1200" u="sng" cap="none" dirty="0" smtClean="0">
                <a:latin typeface="Source Sans Pro" panose="020B0503030403020204" pitchFamily="34" charset="-18"/>
              </a:rPr>
              <a:t>Jeleń</a:t>
            </a:r>
            <a:r>
              <a:rPr lang="pl-PL" sz="1200" cap="none" dirty="0" smtClean="0">
                <a:latin typeface="Source Sans Pro" panose="020B0503030403020204" pitchFamily="34" charset="-18"/>
              </a:rPr>
              <a:t>  –  był symbolem szybkości i zręczności </a:t>
            </a:r>
            <a:r>
              <a:rPr lang="pl-PL" sz="1200" cap="none" dirty="0" smtClean="0">
                <a:latin typeface="Source Sans Pro" panose="020B0503030403020204" pitchFamily="34" charset="-18"/>
              </a:rPr>
              <a:t>, a </a:t>
            </a:r>
            <a:r>
              <a:rPr lang="pl-PL" sz="1200" cap="none" dirty="0" smtClean="0">
                <a:latin typeface="Source Sans Pro" panose="020B0503030403020204" pitchFamily="34" charset="-18"/>
              </a:rPr>
              <a:t>zarazem symbolicznym przedstawieniem osób </a:t>
            </a:r>
            <a:r>
              <a:rPr lang="pl-PL" sz="1200" cap="none" dirty="0" smtClean="0">
                <a:latin typeface="Source Sans Pro" panose="020B0503030403020204" pitchFamily="34" charset="-18"/>
              </a:rPr>
              <a:t>z </a:t>
            </a:r>
            <a:r>
              <a:rPr lang="pl-PL" sz="1200" cap="none" dirty="0" smtClean="0">
                <a:latin typeface="Source Sans Pro" panose="020B0503030403020204" pitchFamily="34" charset="-18"/>
              </a:rPr>
              <a:t>plemienia naftalego </a:t>
            </a:r>
          </a:p>
        </p:txBody>
      </p:sp>
      <p:pic>
        <p:nvPicPr>
          <p:cNvPr id="5" name="Symbol zastępczy zawartości 4" descr="91.JPG" title="Macewa z motywem Jelenia"/>
          <p:cNvPicPr>
            <a:picLocks noGrp="1" noChangeAspect="1"/>
          </p:cNvPicPr>
          <p:nvPr>
            <p:ph sz="half" idx="2"/>
          </p:nvPr>
        </p:nvPicPr>
        <p:blipFill>
          <a:blip r:embed="rId2" cstate="print"/>
          <a:stretch>
            <a:fillRect/>
          </a:stretch>
        </p:blipFill>
        <p:spPr>
          <a:xfrm>
            <a:off x="107504" y="2924944"/>
            <a:ext cx="4219672" cy="2821797"/>
          </a:xfrm>
          <a:effectLst>
            <a:glow rad="101600">
              <a:srgbClr val="FFC000">
                <a:alpha val="60000"/>
              </a:srgbClr>
            </a:glow>
          </a:effectLst>
        </p:spPr>
      </p:pic>
      <p:sp>
        <p:nvSpPr>
          <p:cNvPr id="8" name="Symbol zastępczy tekstu 7"/>
          <p:cNvSpPr>
            <a:spLocks noGrp="1"/>
          </p:cNvSpPr>
          <p:nvPr>
            <p:ph type="body" sz="quarter" idx="3"/>
          </p:nvPr>
        </p:nvSpPr>
        <p:spPr>
          <a:xfrm>
            <a:off x="4645024" y="1698987"/>
            <a:ext cx="4319463" cy="1225957"/>
          </a:xfrm>
          <a:solidFill>
            <a:srgbClr val="FFC000"/>
          </a:solidFill>
        </p:spPr>
        <p:txBody>
          <a:bodyPr>
            <a:normAutofit/>
          </a:bodyPr>
          <a:lstStyle/>
          <a:p>
            <a:r>
              <a:rPr lang="pl-PL" sz="1200" cap="none" dirty="0" smtClean="0">
                <a:latin typeface="Source Sans Pro" panose="020B0503030403020204" pitchFamily="34" charset="-18"/>
              </a:rPr>
              <a:t>Dwa jelenie (osoba z plemienia naftalego), wsparte na  bokach  ołtarza, na którym stoi  okrągła tarcza z literami PN (skrót od „tu  pochowany” –  w odniesieniu do mężczyzn). Po bokach kotara – oddzielająca świat żywych od zmarłych</a:t>
            </a:r>
            <a:r>
              <a:rPr lang="pl-PL" sz="1200" dirty="0" smtClean="0">
                <a:latin typeface="Source Sans Pro" panose="020B0503030403020204" pitchFamily="34" charset="-18"/>
              </a:rPr>
              <a:t>. </a:t>
            </a:r>
            <a:endParaRPr lang="pl-PL" sz="1200" dirty="0">
              <a:latin typeface="Source Sans Pro" panose="020B0503030403020204" pitchFamily="34" charset="-18"/>
            </a:endParaRPr>
          </a:p>
        </p:txBody>
      </p:sp>
      <p:pic>
        <p:nvPicPr>
          <p:cNvPr id="6" name="Symbol zastępczy zawartości 5" title="Macewa z motywem dwóch jeleni"/>
          <p:cNvPicPr>
            <a:picLocks noGrp="1" noChangeAspect="1"/>
          </p:cNvPicPr>
          <p:nvPr>
            <p:ph sz="quarter" idx="4"/>
          </p:nvPr>
        </p:nvPicPr>
        <p:blipFill>
          <a:blip r:embed="rId3" cstate="print"/>
          <a:stretch>
            <a:fillRect/>
          </a:stretch>
        </p:blipFill>
        <p:spPr>
          <a:xfrm>
            <a:off x="4932040" y="3140968"/>
            <a:ext cx="3969889" cy="2654761"/>
          </a:xfrm>
          <a:ln>
            <a:solidFill>
              <a:srgbClr val="FFC000"/>
            </a:solidFill>
          </a:ln>
          <a:effectLst>
            <a:glow rad="101600">
              <a:srgbClr val="FFC000">
                <a:alpha val="60000"/>
              </a:srgbClr>
            </a:glow>
          </a:effectLst>
        </p:spPr>
      </p:pic>
    </p:spTree>
  </p:cSld>
  <p:clrMapOvr>
    <a:masterClrMapping/>
  </p:clrMapOvr>
  <p:transition spd="med" advTm="60000">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Symbolika macew 4</a:t>
            </a:r>
            <a:endParaRPr lang="pl-PL" sz="4200" dirty="0">
              <a:latin typeface="Source Sans Pro" panose="020B0503030403020204" pitchFamily="34" charset="-18"/>
            </a:endParaRPr>
          </a:p>
        </p:txBody>
      </p:sp>
      <p:sp>
        <p:nvSpPr>
          <p:cNvPr id="6" name="Symbol zastępczy tekstu 5"/>
          <p:cNvSpPr>
            <a:spLocks noGrp="1"/>
          </p:cNvSpPr>
          <p:nvPr>
            <p:ph type="body" idx="1"/>
          </p:nvPr>
        </p:nvSpPr>
        <p:spPr>
          <a:xfrm>
            <a:off x="251520" y="1628800"/>
            <a:ext cx="4392488" cy="936104"/>
          </a:xfrm>
          <a:solidFill>
            <a:srgbClr val="FFC000"/>
          </a:solidFill>
        </p:spPr>
        <p:txBody>
          <a:bodyPr>
            <a:normAutofit/>
          </a:bodyPr>
          <a:lstStyle/>
          <a:p>
            <a:r>
              <a:rPr lang="pl-PL" sz="1200" cap="none" dirty="0" smtClean="0">
                <a:latin typeface="Source Sans Pro" panose="020B0503030403020204" pitchFamily="34" charset="-18"/>
              </a:rPr>
              <a:t>Macewa na trzebińskim cmentarzu </a:t>
            </a:r>
            <a:r>
              <a:rPr lang="pl-PL" sz="1200" cap="none" dirty="0" smtClean="0">
                <a:latin typeface="Source Sans Pro" panose="020B0503030403020204" pitchFamily="34" charset="-18"/>
              </a:rPr>
              <a:t>żydowskim, z </a:t>
            </a:r>
            <a:r>
              <a:rPr lang="pl-PL" sz="1200" cap="none" dirty="0" smtClean="0">
                <a:latin typeface="Source Sans Pro" panose="020B0503030403020204" pitchFamily="34" charset="-18"/>
              </a:rPr>
              <a:t>płaskorzeźbą przedstawiającą dwa rybo-lwy oraz orła, których głowy zwieńczają otwarte korony (ogółem trzy).</a:t>
            </a:r>
            <a:endParaRPr lang="pl-PL" sz="1200" cap="none" dirty="0">
              <a:latin typeface="Source Sans Pro" panose="020B0503030403020204" pitchFamily="34" charset="-18"/>
            </a:endParaRPr>
          </a:p>
        </p:txBody>
      </p:sp>
      <p:pic>
        <p:nvPicPr>
          <p:cNvPr id="5" name="Symbol zastępczy zawartości 4" title="Macewa na trzebińskim cmentarzu żydowskim, z płaskorzeźbą przedstawiającą dwa rybo-lwy"/>
          <p:cNvPicPr>
            <a:picLocks noGrp="1" noChangeAspect="1"/>
          </p:cNvPicPr>
          <p:nvPr>
            <p:ph sz="half" idx="2"/>
          </p:nvPr>
        </p:nvPicPr>
        <p:blipFill>
          <a:blip r:embed="rId2" cstate="print"/>
          <a:stretch>
            <a:fillRect/>
          </a:stretch>
        </p:blipFill>
        <p:spPr>
          <a:xfrm>
            <a:off x="323528" y="2636912"/>
            <a:ext cx="4320479" cy="2889208"/>
          </a:xfrm>
          <a:ln>
            <a:noFill/>
          </a:ln>
          <a:effectLst>
            <a:glow rad="228600">
              <a:srgbClr val="FFC000">
                <a:alpha val="40000"/>
              </a:srgbClr>
            </a:glow>
          </a:effectLst>
        </p:spPr>
      </p:pic>
      <p:sp>
        <p:nvSpPr>
          <p:cNvPr id="7" name="Symbol zastępczy tekstu 6"/>
          <p:cNvSpPr>
            <a:spLocks noGrp="1"/>
          </p:cNvSpPr>
          <p:nvPr>
            <p:ph type="body" sz="quarter" idx="3"/>
          </p:nvPr>
        </p:nvSpPr>
        <p:spPr>
          <a:xfrm>
            <a:off x="4644008" y="1628800"/>
            <a:ext cx="4176464" cy="2376264"/>
          </a:xfrm>
          <a:solidFill>
            <a:srgbClr val="FFC000"/>
          </a:solidFill>
        </p:spPr>
        <p:txBody>
          <a:bodyPr>
            <a:noAutofit/>
          </a:bodyPr>
          <a:lstStyle/>
          <a:p>
            <a:pPr>
              <a:spcAft>
                <a:spcPts val="0"/>
              </a:spcAft>
            </a:pPr>
            <a:r>
              <a:rPr lang="pl-PL" sz="1200" u="sng" cap="none" dirty="0" smtClean="0">
                <a:solidFill>
                  <a:srgbClr val="000000"/>
                </a:solidFill>
                <a:latin typeface="Source Sans Pro" panose="020B0503030403020204" pitchFamily="34" charset="-18"/>
              </a:rPr>
              <a:t>Ręce -</a:t>
            </a:r>
            <a:r>
              <a:rPr lang="pl-PL" sz="1200" cap="none" dirty="0" smtClean="0">
                <a:solidFill>
                  <a:srgbClr val="000000"/>
                </a:solidFill>
                <a:latin typeface="Source Sans Pro" panose="020B0503030403020204" pitchFamily="34" charset="-18"/>
              </a:rPr>
              <a:t>W grobie, na którym uwidoczniono dłonie złożone w charakterystycznym geście błogosławieństwa spoczywa kapłan (</a:t>
            </a:r>
            <a:r>
              <a:rPr lang="pl-PL" sz="1200" cap="none" dirty="0">
                <a:solidFill>
                  <a:srgbClr val="000000"/>
                </a:solidFill>
                <a:latin typeface="Source Sans Pro" panose="020B0503030403020204" pitchFamily="34" charset="-18"/>
              </a:rPr>
              <a:t>K</a:t>
            </a:r>
            <a:r>
              <a:rPr lang="pl-PL" sz="1200" cap="none" dirty="0" smtClean="0">
                <a:solidFill>
                  <a:srgbClr val="000000"/>
                </a:solidFill>
                <a:latin typeface="Source Sans Pro" panose="020B0503030403020204" pitchFamily="34" charset="-18"/>
              </a:rPr>
              <a:t>ohen). Żydzi uważali nekropolie za miejsca nieczyste, więc umieszczali groby kohenów w pobliżu wejścia na cmentarz – aby uchronić rodzinę kohenów od „skalania”  bliskością innych zmarłych.</a:t>
            </a:r>
            <a:endParaRPr lang="pl-PL" sz="1200" cap="none" dirty="0" smtClean="0">
              <a:latin typeface="Source Sans Pro" panose="020B0503030403020204" pitchFamily="34" charset="-18"/>
              <a:ea typeface="Times New Roman"/>
            </a:endParaRPr>
          </a:p>
          <a:p>
            <a:pPr>
              <a:spcAft>
                <a:spcPts val="0"/>
              </a:spcAft>
            </a:pPr>
            <a:r>
              <a:rPr lang="pl-PL" sz="1200" cap="none" dirty="0" smtClean="0">
                <a:solidFill>
                  <a:srgbClr val="000000"/>
                </a:solidFill>
                <a:latin typeface="Source Sans Pro" panose="020B0503030403020204" pitchFamily="34" charset="-18"/>
              </a:rPr>
              <a:t>W Trzebini były dwa wejścia na cmentarz i dlatego </a:t>
            </a:r>
            <a:r>
              <a:rPr lang="pl-PL" sz="1200" cap="none" dirty="0">
                <a:solidFill>
                  <a:srgbClr val="000000"/>
                </a:solidFill>
                <a:latin typeface="Source Sans Pro" panose="020B0503030403020204" pitchFamily="34" charset="-18"/>
              </a:rPr>
              <a:t>K</a:t>
            </a:r>
            <a:r>
              <a:rPr lang="pl-PL" sz="1200" cap="none" dirty="0" smtClean="0">
                <a:solidFill>
                  <a:srgbClr val="000000"/>
                </a:solidFill>
                <a:latin typeface="Source Sans Pro" panose="020B0503030403020204" pitchFamily="34" charset="-18"/>
              </a:rPr>
              <a:t>oheni są pochowani po prawej stronie przy wejściu na cmentarz oraz w środkowej części starego cmentarza, gdzie uprzednio była brama wejściowa. </a:t>
            </a:r>
            <a:endParaRPr lang="pl-PL" sz="1200" cap="none" dirty="0" smtClean="0">
              <a:latin typeface="Source Sans Pro" panose="020B0503030403020204" pitchFamily="34" charset="-18"/>
              <a:ea typeface="Times New Roman"/>
            </a:endParaRPr>
          </a:p>
          <a:p>
            <a:pPr algn="ctr"/>
            <a:endParaRPr lang="pl-PL" sz="1100" cap="none" dirty="0"/>
          </a:p>
        </p:txBody>
      </p:sp>
      <p:pic>
        <p:nvPicPr>
          <p:cNvPr id="9" name="Symbol zastępczy zawartości 6" title="Macewa z symboliką dwóch dłoni złożonych w charakterystycznym geście błogosławieństwa"/>
          <p:cNvPicPr>
            <a:picLocks noGrp="1" noChangeAspect="1"/>
          </p:cNvPicPr>
          <p:nvPr>
            <p:ph sz="quarter" idx="4"/>
          </p:nvPr>
        </p:nvPicPr>
        <p:blipFill>
          <a:blip r:embed="rId3" cstate="print"/>
          <a:stretch>
            <a:fillRect/>
          </a:stretch>
        </p:blipFill>
        <p:spPr>
          <a:xfrm>
            <a:off x="4716016" y="4005064"/>
            <a:ext cx="4039985" cy="2701636"/>
          </a:xfrm>
          <a:effectLst>
            <a:glow rad="228600">
              <a:srgbClr val="FFC000">
                <a:alpha val="40000"/>
              </a:srgbClr>
            </a:glow>
          </a:effectLst>
        </p:spPr>
      </p:pic>
    </p:spTree>
  </p:cSld>
  <p:clrMapOvr>
    <a:masterClrMapping/>
  </p:clrMapOvr>
  <p:transition spd="med" advTm="60000">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Symbolika macew 5</a:t>
            </a:r>
            <a:endParaRPr lang="pl-PL" sz="4200" dirty="0">
              <a:latin typeface="Source Sans Pro" panose="020B0503030403020204" pitchFamily="34" charset="-18"/>
            </a:endParaRPr>
          </a:p>
        </p:txBody>
      </p:sp>
      <p:sp>
        <p:nvSpPr>
          <p:cNvPr id="3" name="Symbol zastępczy tekstu 2"/>
          <p:cNvSpPr>
            <a:spLocks noGrp="1"/>
          </p:cNvSpPr>
          <p:nvPr>
            <p:ph type="body" idx="1"/>
          </p:nvPr>
        </p:nvSpPr>
        <p:spPr>
          <a:xfrm>
            <a:off x="179512" y="1628800"/>
            <a:ext cx="4245766" cy="2149794"/>
          </a:xfrm>
          <a:solidFill>
            <a:srgbClr val="FFC000"/>
          </a:solidFill>
        </p:spPr>
        <p:txBody>
          <a:bodyPr>
            <a:normAutofit fontScale="25000" lnSpcReduction="20000"/>
          </a:bodyPr>
          <a:lstStyle/>
          <a:p>
            <a:pPr>
              <a:spcAft>
                <a:spcPts val="0"/>
              </a:spcAft>
            </a:pPr>
            <a:endParaRPr lang="pl-PL" sz="4800" u="sng" cap="none" dirty="0" smtClean="0">
              <a:solidFill>
                <a:srgbClr val="000000"/>
              </a:solidFill>
              <a:latin typeface="Source Sans Pro" panose="020B0503030403020204" pitchFamily="34" charset="-18"/>
            </a:endParaRPr>
          </a:p>
          <a:p>
            <a:pPr>
              <a:spcAft>
                <a:spcPts val="0"/>
              </a:spcAft>
            </a:pPr>
            <a:r>
              <a:rPr lang="pl-PL" sz="4800" u="sng" cap="none" dirty="0" smtClean="0">
                <a:solidFill>
                  <a:srgbClr val="000000"/>
                </a:solidFill>
                <a:latin typeface="Source Sans Pro" panose="020B0503030403020204" pitchFamily="34" charset="-18"/>
              </a:rPr>
              <a:t>KORONA</a:t>
            </a:r>
            <a:r>
              <a:rPr lang="pl-PL" sz="4800" cap="none" dirty="0" smtClean="0">
                <a:solidFill>
                  <a:srgbClr val="000000"/>
                </a:solidFill>
                <a:latin typeface="Source Sans Pro" panose="020B0503030403020204" pitchFamily="34" charset="-18"/>
              </a:rPr>
              <a:t> – po prawej stronie trzebińskiego cmentarza, tam gdzie są pochowani mężczyźni, na wielu nagrobkach jest korona. Symbolizuje ona głowę rodziny jak również pobożność i znajomość tory oraz innych pism związanych z religią. Jest tylko jeden nagrobek, na którym korona jest odwrócona – odnosi się ona do fragmentów trenów: „bowiem spadła korona naszego przywódcy” (th 5,16). Często na koronie wyryty jest napis „keter szem tow” – „korona dobrego imienia”. Jest to aluzja do cytatu talmudu: „są trzy korony: korona tory, korona kapłaństwa i korona królestwa, ale korona dobrego imienia jest ponad nimi”. Korony wykonane na macewach są zarówno typu otwartego, jak i zamkniętego (fotografia poniżej).</a:t>
            </a:r>
            <a:endParaRPr lang="pl-PL" sz="4800" cap="none" dirty="0" smtClean="0">
              <a:latin typeface="Source Sans Pro" panose="020B0503030403020204" pitchFamily="34" charset="-18"/>
              <a:ea typeface="Times New Roman"/>
            </a:endParaRPr>
          </a:p>
          <a:p>
            <a:pPr algn="just"/>
            <a:endParaRPr lang="pl-PL" sz="4400" cap="none" dirty="0" smtClean="0"/>
          </a:p>
        </p:txBody>
      </p:sp>
      <p:pic>
        <p:nvPicPr>
          <p:cNvPr id="7" name="Symbol zastępczy zawartości 6" title="Macewa z symbolem korony"/>
          <p:cNvPicPr>
            <a:picLocks noGrp="1" noChangeAspect="1"/>
          </p:cNvPicPr>
          <p:nvPr>
            <p:ph sz="half" idx="2"/>
          </p:nvPr>
        </p:nvPicPr>
        <p:blipFill>
          <a:blip r:embed="rId2" cstate="print"/>
          <a:stretch>
            <a:fillRect/>
          </a:stretch>
        </p:blipFill>
        <p:spPr>
          <a:xfrm>
            <a:off x="323528" y="3890034"/>
            <a:ext cx="4104456" cy="2747611"/>
          </a:xfrm>
          <a:effectLst>
            <a:glow rad="228600">
              <a:srgbClr val="FFC000">
                <a:alpha val="40000"/>
              </a:srgbClr>
            </a:glow>
          </a:effectLst>
        </p:spPr>
      </p:pic>
      <p:sp>
        <p:nvSpPr>
          <p:cNvPr id="5" name="Symbol zastępczy tekstu 4"/>
          <p:cNvSpPr>
            <a:spLocks noGrp="1"/>
          </p:cNvSpPr>
          <p:nvPr>
            <p:ph type="body" sz="quarter" idx="3"/>
          </p:nvPr>
        </p:nvSpPr>
        <p:spPr>
          <a:xfrm>
            <a:off x="4572001" y="1600200"/>
            <a:ext cx="4320479" cy="820687"/>
          </a:xfrm>
          <a:solidFill>
            <a:srgbClr val="FFC000"/>
          </a:solidFill>
        </p:spPr>
        <p:txBody>
          <a:bodyPr>
            <a:normAutofit lnSpcReduction="10000"/>
          </a:bodyPr>
          <a:lstStyle/>
          <a:p>
            <a:pPr>
              <a:spcAft>
                <a:spcPts val="0"/>
              </a:spcAft>
            </a:pPr>
            <a:endParaRPr lang="pl-PL" sz="2000" u="sng" cap="none" dirty="0" smtClean="0">
              <a:solidFill>
                <a:srgbClr val="000000"/>
              </a:solidFill>
            </a:endParaRPr>
          </a:p>
          <a:p>
            <a:pPr>
              <a:spcAft>
                <a:spcPts val="0"/>
              </a:spcAft>
            </a:pPr>
            <a:r>
              <a:rPr lang="pl-PL" sz="1300" u="sng" cap="none" dirty="0" smtClean="0">
                <a:solidFill>
                  <a:srgbClr val="000000"/>
                </a:solidFill>
                <a:latin typeface="Source Sans Pro" panose="020B0503030403020204" pitchFamily="34" charset="-18"/>
              </a:rPr>
              <a:t>Skrzydlata korona </a:t>
            </a:r>
            <a:r>
              <a:rPr lang="pl-PL" sz="1300" cap="none" dirty="0" smtClean="0">
                <a:solidFill>
                  <a:srgbClr val="000000"/>
                </a:solidFill>
                <a:latin typeface="Source Sans Pro" panose="020B0503030403020204" pitchFamily="34" charset="-18"/>
              </a:rPr>
              <a:t>(mężczyzna) - ze skrzydłami opuszczonymi na znak żałoby</a:t>
            </a:r>
            <a:endParaRPr lang="pl-PL" sz="1300" cap="none" dirty="0" smtClean="0">
              <a:latin typeface="Source Sans Pro" panose="020B0503030403020204" pitchFamily="34" charset="-18"/>
              <a:ea typeface="Times New Roman"/>
            </a:endParaRPr>
          </a:p>
          <a:p>
            <a:endParaRPr lang="pl-PL" sz="1200" dirty="0"/>
          </a:p>
        </p:txBody>
      </p:sp>
      <p:pic>
        <p:nvPicPr>
          <p:cNvPr id="8" name="Symbol zastępczy zawartości 7" descr="51.JPG" title="Macewa z symbolem skrzydlatej korony"/>
          <p:cNvPicPr>
            <a:picLocks noGrp="1" noChangeAspect="1"/>
          </p:cNvPicPr>
          <p:nvPr>
            <p:ph sz="quarter" idx="4"/>
          </p:nvPr>
        </p:nvPicPr>
        <p:blipFill>
          <a:blip r:embed="rId3" cstate="print"/>
          <a:stretch>
            <a:fillRect/>
          </a:stretch>
        </p:blipFill>
        <p:spPr>
          <a:xfrm>
            <a:off x="4644008" y="2564904"/>
            <a:ext cx="4176464" cy="2795815"/>
          </a:xfrm>
          <a:effectLst>
            <a:glow rad="228600">
              <a:srgbClr val="FFC000">
                <a:alpha val="40000"/>
              </a:srgbClr>
            </a:glow>
          </a:effectLst>
        </p:spPr>
      </p:pic>
    </p:spTree>
  </p:cSld>
  <p:clrMapOvr>
    <a:masterClrMapping/>
  </p:clrMapOvr>
  <p:transition spd="med" advTm="80000">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Symbolika macew 6</a:t>
            </a:r>
            <a:endParaRPr lang="pl-PL" sz="4200" dirty="0">
              <a:latin typeface="Source Sans Pro" panose="020B0503030403020204" pitchFamily="34" charset="-18"/>
            </a:endParaRPr>
          </a:p>
        </p:txBody>
      </p:sp>
      <p:sp>
        <p:nvSpPr>
          <p:cNvPr id="11" name="Symbol zastępczy tekstu 10"/>
          <p:cNvSpPr>
            <a:spLocks noGrp="1"/>
          </p:cNvSpPr>
          <p:nvPr>
            <p:ph type="body" idx="1"/>
          </p:nvPr>
        </p:nvSpPr>
        <p:spPr>
          <a:xfrm>
            <a:off x="395535" y="1628801"/>
            <a:ext cx="4143807" cy="1368152"/>
          </a:xfrm>
          <a:solidFill>
            <a:srgbClr val="FFC000"/>
          </a:solidFill>
        </p:spPr>
        <p:txBody>
          <a:bodyPr>
            <a:noAutofit/>
          </a:bodyPr>
          <a:lstStyle/>
          <a:p>
            <a:r>
              <a:rPr lang="pl-PL" sz="1200" u="sng" cap="none" dirty="0" smtClean="0">
                <a:latin typeface="Source Sans Pro" panose="020B0503030403020204" pitchFamily="34" charset="-18"/>
              </a:rPr>
              <a:t>Ptaki</a:t>
            </a:r>
            <a:r>
              <a:rPr lang="pl-PL" sz="1200" cap="none" dirty="0" smtClean="0">
                <a:latin typeface="Source Sans Pro" panose="020B0503030403020204" pitchFamily="34" charset="-18"/>
              </a:rPr>
              <a:t>  - symbol duszy kobiecej. Ponieważ dzioby ptaków są  zanurzone w kwiatach, </a:t>
            </a:r>
            <a:br>
              <a:rPr lang="pl-PL" sz="1200" cap="none" dirty="0" smtClean="0">
                <a:latin typeface="Source Sans Pro" panose="020B0503030403020204" pitchFamily="34" charset="-18"/>
              </a:rPr>
            </a:br>
            <a:r>
              <a:rPr lang="pl-PL" sz="1200" cap="none" dirty="0" smtClean="0">
                <a:latin typeface="Source Sans Pro" panose="020B0503030403020204" pitchFamily="34" charset="-18"/>
              </a:rPr>
              <a:t>w grobie spoczywa młoda dziewczyna. Symbolika ta nawiązuje to do młodego życia, które doczekało się kwitnienia, ale ptaki nie mogą  zbierać owoców bo ich się nie doczekały.</a:t>
            </a:r>
            <a:endParaRPr lang="pl-PL" sz="1200" cap="none" dirty="0">
              <a:latin typeface="Source Sans Pro" panose="020B0503030403020204" pitchFamily="34" charset="-18"/>
            </a:endParaRPr>
          </a:p>
        </p:txBody>
      </p:sp>
      <p:pic>
        <p:nvPicPr>
          <p:cNvPr id="7" name="Symbol zastępczy zawartości 6" title="Macewa z symbolem ptaków"/>
          <p:cNvPicPr>
            <a:picLocks noGrp="1" noChangeAspect="1"/>
          </p:cNvPicPr>
          <p:nvPr>
            <p:ph sz="half" idx="2"/>
          </p:nvPr>
        </p:nvPicPr>
        <p:blipFill>
          <a:blip r:embed="rId2" cstate="print"/>
          <a:stretch>
            <a:fillRect/>
          </a:stretch>
        </p:blipFill>
        <p:spPr>
          <a:xfrm>
            <a:off x="457301" y="3072260"/>
            <a:ext cx="4039985" cy="2705793"/>
          </a:xfrm>
          <a:effectLst>
            <a:glow rad="101600">
              <a:srgbClr val="FFC000">
                <a:alpha val="60000"/>
              </a:srgbClr>
            </a:glow>
          </a:effectLst>
        </p:spPr>
      </p:pic>
      <p:sp>
        <p:nvSpPr>
          <p:cNvPr id="12" name="Symbol zastępczy tekstu 11"/>
          <p:cNvSpPr>
            <a:spLocks noGrp="1"/>
          </p:cNvSpPr>
          <p:nvPr>
            <p:ph type="body" sz="quarter" idx="3"/>
          </p:nvPr>
        </p:nvSpPr>
        <p:spPr>
          <a:xfrm>
            <a:off x="4701158" y="1700808"/>
            <a:ext cx="4103439" cy="721901"/>
          </a:xfrm>
          <a:solidFill>
            <a:srgbClr val="FFC000"/>
          </a:solidFill>
        </p:spPr>
        <p:txBody>
          <a:bodyPr>
            <a:normAutofit/>
          </a:bodyPr>
          <a:lstStyle/>
          <a:p>
            <a:r>
              <a:rPr lang="pl-PL" sz="1200" cap="none" dirty="0" smtClean="0">
                <a:latin typeface="Source Sans Pro" panose="020B0503030403020204" pitchFamily="34" charset="-18"/>
              </a:rPr>
              <a:t>Dzioby ptaków są  zanurzone  w owocach, </a:t>
            </a:r>
            <a:br>
              <a:rPr lang="pl-PL" sz="1200" cap="none" dirty="0" smtClean="0">
                <a:latin typeface="Source Sans Pro" panose="020B0503030403020204" pitchFamily="34" charset="-18"/>
              </a:rPr>
            </a:br>
            <a:r>
              <a:rPr lang="pl-PL" sz="1200" cap="none" dirty="0" smtClean="0">
                <a:latin typeface="Source Sans Pro" panose="020B0503030403020204" pitchFamily="34" charset="-18"/>
              </a:rPr>
              <a:t>to znak, że w grobie spoczywa dojrzała kobieta</a:t>
            </a:r>
            <a:endParaRPr lang="pl-PL" sz="1200" cap="none" dirty="0">
              <a:latin typeface="Source Sans Pro" panose="020B0503030403020204" pitchFamily="34" charset="-18"/>
            </a:endParaRPr>
          </a:p>
        </p:txBody>
      </p:sp>
      <p:pic>
        <p:nvPicPr>
          <p:cNvPr id="8" name="Symbol zastępczy zawartości 7" title="Macewa z symbolem ptaków (symbol duszy kobiecej)"/>
          <p:cNvPicPr>
            <a:picLocks noGrp="1" noChangeAspect="1"/>
          </p:cNvPicPr>
          <p:nvPr>
            <p:ph sz="quarter" idx="4"/>
          </p:nvPr>
        </p:nvPicPr>
        <p:blipFill>
          <a:blip r:embed="rId3" cstate="print"/>
          <a:stretch>
            <a:fillRect/>
          </a:stretch>
        </p:blipFill>
        <p:spPr>
          <a:xfrm>
            <a:off x="4716016" y="2492896"/>
            <a:ext cx="4039985" cy="2705793"/>
          </a:xfrm>
          <a:effectLst>
            <a:glow rad="101600">
              <a:srgbClr val="FFC000">
                <a:alpha val="60000"/>
              </a:srgbClr>
            </a:glow>
          </a:effectLst>
        </p:spPr>
      </p:pic>
    </p:spTree>
  </p:cSld>
  <p:clrMapOvr>
    <a:masterClrMapping/>
  </p:clrMapOvr>
  <p:transition spd="med" advTm="60000">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Symbolika macew 7</a:t>
            </a:r>
            <a:endParaRPr lang="pl-PL" sz="4200" dirty="0">
              <a:latin typeface="Source Sans Pro" panose="020B0503030403020204" pitchFamily="34" charset="-18"/>
            </a:endParaRPr>
          </a:p>
        </p:txBody>
      </p:sp>
      <p:sp>
        <p:nvSpPr>
          <p:cNvPr id="3" name="Symbol zastępczy tekstu 2"/>
          <p:cNvSpPr>
            <a:spLocks noGrp="1"/>
          </p:cNvSpPr>
          <p:nvPr>
            <p:ph type="body" idx="1"/>
          </p:nvPr>
        </p:nvSpPr>
        <p:spPr>
          <a:xfrm>
            <a:off x="107504" y="2276872"/>
            <a:ext cx="4320480" cy="1368152"/>
          </a:xfrm>
          <a:solidFill>
            <a:srgbClr val="FFC000"/>
          </a:solidFill>
        </p:spPr>
        <p:txBody>
          <a:bodyPr>
            <a:noAutofit/>
          </a:bodyPr>
          <a:lstStyle/>
          <a:p>
            <a:pPr>
              <a:spcAft>
                <a:spcPts val="1000"/>
              </a:spcAft>
            </a:pPr>
            <a:r>
              <a:rPr lang="pl-PL" sz="1200" u="sng" cap="none" dirty="0" smtClean="0">
                <a:solidFill>
                  <a:srgbClr val="000000"/>
                </a:solidFill>
                <a:latin typeface="Source Sans Pro" panose="020B0503030403020204" pitchFamily="34" charset="-18"/>
              </a:rPr>
              <a:t>Lwy trzymające tarczę herbową </a:t>
            </a:r>
            <a:r>
              <a:rPr lang="pl-PL" sz="1200" cap="none" dirty="0" smtClean="0">
                <a:solidFill>
                  <a:srgbClr val="000000"/>
                </a:solidFill>
                <a:latin typeface="Source Sans Pro" panose="020B0503030403020204" pitchFamily="34" charset="-18"/>
              </a:rPr>
              <a:t>z literami  PN, czyli „tu pochowany” są często przedstawiane na grobach mężczyzn. Lew jest zarazem znakiem plemienia Judy. Często zmarły z tego plemienia miał na imię </a:t>
            </a:r>
            <a:r>
              <a:rPr lang="pl-PL" sz="1200" cap="none" dirty="0">
                <a:solidFill>
                  <a:srgbClr val="000000"/>
                </a:solidFill>
                <a:latin typeface="Source Sans Pro" panose="020B0503030403020204" pitchFamily="34" charset="-18"/>
              </a:rPr>
              <a:t>J</a:t>
            </a:r>
            <a:r>
              <a:rPr lang="pl-PL" sz="1200" cap="none" dirty="0" smtClean="0">
                <a:solidFill>
                  <a:srgbClr val="000000"/>
                </a:solidFill>
                <a:latin typeface="Source Sans Pro" panose="020B0503030403020204" pitchFamily="34" charset="-18"/>
              </a:rPr>
              <a:t>uda lub </a:t>
            </a:r>
            <a:r>
              <a:rPr lang="pl-PL" sz="1200" cap="none" dirty="0">
                <a:solidFill>
                  <a:srgbClr val="000000"/>
                </a:solidFill>
                <a:latin typeface="Source Sans Pro" panose="020B0503030403020204" pitchFamily="34" charset="-18"/>
              </a:rPr>
              <a:t>J</a:t>
            </a:r>
            <a:r>
              <a:rPr lang="pl-PL" sz="1200" cap="none" dirty="0" smtClean="0">
                <a:solidFill>
                  <a:srgbClr val="000000"/>
                </a:solidFill>
                <a:latin typeface="Source Sans Pro" panose="020B0503030403020204" pitchFamily="34" charset="-18"/>
              </a:rPr>
              <a:t>echuda, </a:t>
            </a:r>
            <a:r>
              <a:rPr lang="pl-PL" sz="1200" cap="none" dirty="0">
                <a:solidFill>
                  <a:srgbClr val="000000"/>
                </a:solidFill>
                <a:latin typeface="Source Sans Pro" panose="020B0503030403020204" pitchFamily="34" charset="-18"/>
              </a:rPr>
              <a:t>L</a:t>
            </a:r>
            <a:r>
              <a:rPr lang="pl-PL" sz="1200" cap="none" dirty="0" smtClean="0">
                <a:solidFill>
                  <a:srgbClr val="000000"/>
                </a:solidFill>
                <a:latin typeface="Source Sans Pro" panose="020B0503030403020204" pitchFamily="34" charset="-18"/>
              </a:rPr>
              <a:t>ejt, Lejb, Lew, </a:t>
            </a:r>
            <a:r>
              <a:rPr lang="pl-PL" sz="1200" cap="none" dirty="0" err="1" smtClean="0">
                <a:solidFill>
                  <a:srgbClr val="000000"/>
                </a:solidFill>
                <a:latin typeface="Source Sans Pro" panose="020B0503030403020204" pitchFamily="34" charset="-18"/>
              </a:rPr>
              <a:t>Lö</a:t>
            </a:r>
            <a:endParaRPr lang="pl-PL" sz="1200" cap="none" dirty="0" smtClean="0">
              <a:latin typeface="Source Sans Pro" panose="020B0503030403020204" pitchFamily="34" charset="-18"/>
              <a:ea typeface="Calibri"/>
              <a:cs typeface="Times New Roman"/>
            </a:endParaRPr>
          </a:p>
        </p:txBody>
      </p:sp>
      <p:pic>
        <p:nvPicPr>
          <p:cNvPr id="7" name="Symbol zastępczy zawartości 6" title="Macewa przedstawiająca lwy trzymające tarczę herbową"/>
          <p:cNvPicPr>
            <a:picLocks noGrp="1" noChangeAspect="1"/>
          </p:cNvPicPr>
          <p:nvPr>
            <p:ph sz="half" idx="2"/>
          </p:nvPr>
        </p:nvPicPr>
        <p:blipFill>
          <a:blip r:embed="rId2" cstate="print"/>
          <a:stretch>
            <a:fillRect/>
          </a:stretch>
        </p:blipFill>
        <p:spPr>
          <a:xfrm>
            <a:off x="251520" y="3789040"/>
            <a:ext cx="4173860" cy="2794072"/>
          </a:xfrm>
          <a:effectLst>
            <a:glow rad="101600">
              <a:srgbClr val="FFC000">
                <a:alpha val="60000"/>
              </a:srgbClr>
            </a:glow>
          </a:effectLst>
        </p:spPr>
      </p:pic>
      <p:sp>
        <p:nvSpPr>
          <p:cNvPr id="5" name="Symbol zastępczy tekstu 4"/>
          <p:cNvSpPr>
            <a:spLocks noGrp="1"/>
          </p:cNvSpPr>
          <p:nvPr>
            <p:ph type="body" sz="quarter" idx="3"/>
          </p:nvPr>
        </p:nvSpPr>
        <p:spPr>
          <a:xfrm>
            <a:off x="4499993" y="1556792"/>
            <a:ext cx="4186808" cy="2088232"/>
          </a:xfrm>
          <a:solidFill>
            <a:srgbClr val="FFC000"/>
          </a:solidFill>
        </p:spPr>
        <p:txBody>
          <a:bodyPr>
            <a:noAutofit/>
          </a:bodyPr>
          <a:lstStyle/>
          <a:p>
            <a:endParaRPr lang="pl-PL" sz="1100" u="sng" dirty="0" smtClean="0"/>
          </a:p>
          <a:p>
            <a:r>
              <a:rPr lang="pl-PL" sz="1800" u="sng" cap="none" dirty="0" smtClean="0"/>
              <a:t>Dwa lwy (plemię judy ) i orzeł (symbol potęgi i sądu bożego)</a:t>
            </a:r>
            <a:r>
              <a:rPr lang="pl-PL" sz="1400" u="sng" cap="none" dirty="0" smtClean="0"/>
              <a:t> </a:t>
            </a:r>
            <a:r>
              <a:rPr lang="pl-PL" sz="1400" cap="none" dirty="0" smtClean="0"/>
              <a:t>. </a:t>
            </a:r>
            <a:r>
              <a:rPr lang="pl-PL" sz="1100" cap="none" dirty="0"/>
              <a:t>O</a:t>
            </a:r>
            <a:r>
              <a:rPr lang="pl-PL" sz="1100" cap="none" dirty="0" smtClean="0"/>
              <a:t>rzeł może też symbolizować, że dusza zmarłego zostanie zaniesiona przed oblicze  pana. W biblii  prorok </a:t>
            </a:r>
            <a:r>
              <a:rPr lang="pl-PL" sz="1100" cap="none" dirty="0"/>
              <a:t>I</a:t>
            </a:r>
            <a:r>
              <a:rPr lang="pl-PL" sz="1100" cap="none" dirty="0" smtClean="0"/>
              <a:t>zajasz mówi: "ci, co zaufali panu, odzyskają siły, otrzymają skrzydła jak orły, biegną bez zmęczenia, bez znużenia idą”. Natomiast w księdze wyjścia  pan przemówił do </a:t>
            </a:r>
            <a:r>
              <a:rPr lang="pl-PL" sz="1100" cap="none" dirty="0"/>
              <a:t>M</a:t>
            </a:r>
            <a:r>
              <a:rPr lang="pl-PL" sz="1100" cap="none" dirty="0" smtClean="0"/>
              <a:t>ojżesza: „wyście widzieli, co uczyniłem </a:t>
            </a:r>
            <a:r>
              <a:rPr lang="pl-PL" sz="1100" cap="none" dirty="0"/>
              <a:t>E</a:t>
            </a:r>
            <a:r>
              <a:rPr lang="pl-PL" sz="1100" cap="none" dirty="0" smtClean="0"/>
              <a:t>giptowi jak niosłem was na skrzydłach orlich i przywiodłem was do mnie”. </a:t>
            </a:r>
            <a:endParaRPr lang="pl-PL" sz="1100" cap="none" dirty="0"/>
          </a:p>
        </p:txBody>
      </p:sp>
      <p:pic>
        <p:nvPicPr>
          <p:cNvPr id="12" name="Symbol zastępczy zawartości 11" title="Macewa z symbolem dwóch lwów (plemię judy) i orła (symbol  potęgi i sądu bożego)"/>
          <p:cNvPicPr>
            <a:picLocks noGrp="1" noChangeAspect="1"/>
          </p:cNvPicPr>
          <p:nvPr>
            <p:ph sz="quarter" idx="4"/>
          </p:nvPr>
        </p:nvPicPr>
        <p:blipFill>
          <a:blip r:embed="rId3" cstate="print"/>
          <a:stretch>
            <a:fillRect/>
          </a:stretch>
        </p:blipFill>
        <p:spPr>
          <a:xfrm>
            <a:off x="4499992" y="3789040"/>
            <a:ext cx="4195133" cy="2808312"/>
          </a:xfrm>
          <a:effectLst>
            <a:glow rad="101600">
              <a:srgbClr val="FFC000">
                <a:alpha val="60000"/>
              </a:srgbClr>
            </a:glow>
          </a:effectLst>
        </p:spPr>
      </p:pic>
    </p:spTree>
  </p:cSld>
  <p:clrMapOvr>
    <a:masterClrMapping/>
  </p:clrMapOvr>
  <p:transition spd="med" advTm="60000">
    <p:wipe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Symbolika macew 8</a:t>
            </a:r>
            <a:endParaRPr lang="pl-PL" dirty="0"/>
          </a:p>
        </p:txBody>
      </p:sp>
      <p:sp>
        <p:nvSpPr>
          <p:cNvPr id="3" name="Symbol zastępczy tekstu 2"/>
          <p:cNvSpPr>
            <a:spLocks noGrp="1"/>
          </p:cNvSpPr>
          <p:nvPr>
            <p:ph type="body" idx="1"/>
          </p:nvPr>
        </p:nvSpPr>
        <p:spPr>
          <a:xfrm>
            <a:off x="179512" y="1556792"/>
            <a:ext cx="4320480" cy="1584176"/>
          </a:xfrm>
          <a:solidFill>
            <a:srgbClr val="FFC000"/>
          </a:solidFill>
        </p:spPr>
        <p:txBody>
          <a:bodyPr>
            <a:normAutofit/>
          </a:bodyPr>
          <a:lstStyle/>
          <a:p>
            <a:pPr>
              <a:spcAft>
                <a:spcPts val="0"/>
              </a:spcAft>
            </a:pPr>
            <a:r>
              <a:rPr lang="pl-PL" sz="1200" u="sng" cap="none" dirty="0" smtClean="0">
                <a:solidFill>
                  <a:srgbClr val="000000"/>
                </a:solidFill>
                <a:latin typeface="Source Sans Pro" panose="020B0503030403020204" pitchFamily="34" charset="-18"/>
              </a:rPr>
              <a:t>Dzban</a:t>
            </a:r>
            <a:r>
              <a:rPr lang="pl-PL" sz="1200" cap="none" dirty="0" smtClean="0">
                <a:solidFill>
                  <a:srgbClr val="000000"/>
                </a:solidFill>
                <a:latin typeface="Source Sans Pro" panose="020B0503030403020204" pitchFamily="34" charset="-18"/>
              </a:rPr>
              <a:t> – symbol wskazujący miejsce pochówku lewity, czyli pomocnika kapłana – do jego obowiązków należało polewanie rąk kapłana wodą przed złożeniem ofiary. Dzbany zazwyczaj są przedstawiane w pozycji stojącej lub lekko pochylonej. Na nagrobku mosze jona lewi (w ohelu ) dzban jest przechylony i wylewa się z niego woda</a:t>
            </a:r>
            <a:r>
              <a:rPr lang="pl-PL" sz="1200" dirty="0" smtClean="0">
                <a:solidFill>
                  <a:srgbClr val="000000"/>
                </a:solidFill>
                <a:latin typeface="Source Sans Pro" panose="020B0503030403020204" pitchFamily="34" charset="-18"/>
              </a:rPr>
              <a:t>.</a:t>
            </a:r>
            <a:endParaRPr lang="pl-PL" sz="1200" dirty="0">
              <a:latin typeface="Source Sans Pro" panose="020B0503030403020204" pitchFamily="34" charset="-18"/>
              <a:ea typeface="Times New Roman"/>
            </a:endParaRPr>
          </a:p>
          <a:p>
            <a:endParaRPr lang="pl-PL" sz="1200" dirty="0"/>
          </a:p>
        </p:txBody>
      </p:sp>
      <p:pic>
        <p:nvPicPr>
          <p:cNvPr id="7" name="Symbol zastępczy zawartości 6" title="macewa z symbolem dzbana"/>
          <p:cNvPicPr>
            <a:picLocks noGrp="1" noChangeAspect="1"/>
          </p:cNvPicPr>
          <p:nvPr>
            <p:ph sz="half" idx="2"/>
          </p:nvPr>
        </p:nvPicPr>
        <p:blipFill>
          <a:blip r:embed="rId2" cstate="print"/>
          <a:stretch>
            <a:fillRect/>
          </a:stretch>
        </p:blipFill>
        <p:spPr>
          <a:xfrm>
            <a:off x="323528" y="3429000"/>
            <a:ext cx="4159572" cy="2784508"/>
          </a:xfrm>
          <a:effectLst>
            <a:glow rad="228600">
              <a:schemeClr val="accent1">
                <a:satMod val="175000"/>
                <a:alpha val="40000"/>
              </a:schemeClr>
            </a:glow>
          </a:effectLst>
        </p:spPr>
      </p:pic>
      <p:sp>
        <p:nvSpPr>
          <p:cNvPr id="5" name="Symbol zastępczy tekstu 4"/>
          <p:cNvSpPr>
            <a:spLocks noGrp="1"/>
          </p:cNvSpPr>
          <p:nvPr>
            <p:ph type="body" sz="quarter" idx="3"/>
          </p:nvPr>
        </p:nvSpPr>
        <p:spPr>
          <a:xfrm>
            <a:off x="4788024" y="1916832"/>
            <a:ext cx="4032448" cy="1296144"/>
          </a:xfrm>
          <a:solidFill>
            <a:srgbClr val="FFC000"/>
          </a:solidFill>
        </p:spPr>
        <p:txBody>
          <a:bodyPr>
            <a:normAutofit/>
          </a:bodyPr>
          <a:lstStyle/>
          <a:p>
            <a:pPr>
              <a:spcAft>
                <a:spcPts val="0"/>
              </a:spcAft>
            </a:pPr>
            <a:r>
              <a:rPr lang="pl-PL" sz="1200" u="sng" cap="none" dirty="0" smtClean="0">
                <a:solidFill>
                  <a:srgbClr val="000000"/>
                </a:solidFill>
                <a:latin typeface="Source Sans Pro" panose="020B0503030403020204" pitchFamily="34" charset="-18"/>
              </a:rPr>
              <a:t>Gołębie</a:t>
            </a:r>
            <a:r>
              <a:rPr lang="pl-PL" sz="1200" cap="none" dirty="0" smtClean="0">
                <a:solidFill>
                  <a:srgbClr val="000000"/>
                </a:solidFill>
                <a:latin typeface="Source Sans Pro" panose="020B0503030403020204" pitchFamily="34" charset="-18"/>
              </a:rPr>
              <a:t> - podobnie jak inne ptaki, stanowią symbol duszy.  Ta symbolika związana jest  z chasydzkim  wierzeniem, że dusze pobożnych siadają w rajskim  ogrodzie i wyśpiewują na chwałę bożą.  Ptaki najczęściej pojawiają się na grobach kobiet</a:t>
            </a:r>
            <a:r>
              <a:rPr lang="pl-PL" sz="1200" dirty="0" smtClean="0">
                <a:solidFill>
                  <a:srgbClr val="000000"/>
                </a:solidFill>
                <a:latin typeface="Source Sans Pro" panose="020B0503030403020204" pitchFamily="34" charset="-18"/>
              </a:rPr>
              <a:t>.</a:t>
            </a:r>
            <a:endParaRPr lang="pl-PL" sz="1200" dirty="0">
              <a:latin typeface="Source Sans Pro" panose="020B0503030403020204" pitchFamily="34" charset="-18"/>
              <a:ea typeface="Times New Roman"/>
            </a:endParaRPr>
          </a:p>
          <a:p>
            <a:endParaRPr lang="pl-PL" sz="1300" dirty="0"/>
          </a:p>
        </p:txBody>
      </p:sp>
      <p:pic>
        <p:nvPicPr>
          <p:cNvPr id="12" name="Symbol zastępczy zawartości 11" title="Macewa z smbolem gołębi"/>
          <p:cNvPicPr>
            <a:picLocks noGrp="1" noChangeAspect="1"/>
          </p:cNvPicPr>
          <p:nvPr>
            <p:ph sz="quarter" idx="4"/>
          </p:nvPr>
        </p:nvPicPr>
        <p:blipFill>
          <a:blip r:embed="rId3" cstate="print"/>
          <a:stretch>
            <a:fillRect/>
          </a:stretch>
        </p:blipFill>
        <p:spPr>
          <a:xfrm>
            <a:off x="4788024" y="3501008"/>
            <a:ext cx="4041775" cy="2705651"/>
          </a:xfrm>
          <a:effectLst>
            <a:glow rad="228600">
              <a:srgbClr val="FFC000">
                <a:alpha val="40000"/>
              </a:srgbClr>
            </a:glow>
          </a:effectLst>
        </p:spPr>
      </p:pic>
    </p:spTree>
  </p:cSld>
  <p:clrMapOvr>
    <a:masterClrMapping/>
  </p:clrMapOvr>
  <p:transition spd="med" advTm="60000">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ln cmpd="sng">
            <a:noFill/>
          </a:ln>
        </p:spPr>
        <p:txBody>
          <a:bodyPr>
            <a:normAutofit/>
          </a:bodyPr>
          <a:lstStyle/>
          <a:p>
            <a:r>
              <a:rPr lang="pl-PL" sz="4200" dirty="0" smtClean="0">
                <a:latin typeface="Source Sans Pro" panose="020B0503030403020204" pitchFamily="34" charset="-18"/>
              </a:rPr>
              <a:t>Trzebińscy Żydzi</a:t>
            </a:r>
            <a:endParaRPr lang="pl-PL" sz="4200" dirty="0">
              <a:latin typeface="Source Sans Pro" panose="020B0503030403020204" pitchFamily="34" charset="-18"/>
            </a:endParaRPr>
          </a:p>
        </p:txBody>
      </p:sp>
      <p:pic>
        <p:nvPicPr>
          <p:cNvPr id="3" name="Symbol zastępczy zawartości 2" title="Trzebińscy Żydzi"/>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7504" y="2348880"/>
            <a:ext cx="3771543" cy="3384000"/>
          </a:xfrm>
        </p:spPr>
      </p:pic>
      <p:sp>
        <p:nvSpPr>
          <p:cNvPr id="2" name="Symbol zastępczy zawartości 1"/>
          <p:cNvSpPr>
            <a:spLocks noGrp="1"/>
          </p:cNvSpPr>
          <p:nvPr>
            <p:ph sz="half" idx="2"/>
          </p:nvPr>
        </p:nvSpPr>
        <p:spPr>
          <a:xfrm>
            <a:off x="3923928" y="1537877"/>
            <a:ext cx="5148064" cy="5301208"/>
          </a:xfrm>
          <a:solidFill>
            <a:schemeClr val="accent1">
              <a:lumMod val="60000"/>
              <a:lumOff val="40000"/>
            </a:schemeClr>
          </a:solidFill>
        </p:spPr>
        <p:txBody>
          <a:bodyPr>
            <a:noAutofit/>
          </a:bodyPr>
          <a:lstStyle/>
          <a:p>
            <a:pPr marL="118872" indent="0">
              <a:lnSpc>
                <a:spcPct val="115000"/>
              </a:lnSpc>
              <a:spcAft>
                <a:spcPts val="0"/>
              </a:spcAft>
              <a:buNone/>
            </a:pPr>
            <a:r>
              <a:rPr lang="pl-PL" sz="1000" dirty="0">
                <a:solidFill>
                  <a:srgbClr val="000000"/>
                </a:solidFill>
                <a:latin typeface="Source Sans Pro" panose="020B0503030403020204" pitchFamily="34" charset="-18"/>
              </a:rPr>
              <a:t>Żydzi zamieszkiwali Trzebinię już od XVI w., ale w znacznej ilości napłynęli na te tereny w XVIII stuleciu. W 1910 roku przeprowadzono spis ludności, który wykazał, że w Trzebini-mieście na 1.245 mieszkańców zamieszkuje 892 Żydów (co stanowiło 71,6%), zaś w Trzebini-wsi na 2.596 mieszkańców tylko 157 osób to Żydzi (co stanowiło 6%). Żydzi lokowali się głównie w centrum miasta, a znaczna ich część zajmowała się handlem. Byli oni wówczas bardzo znaczącą grupą społeczną – zasiadali w Radzie Miejskiej i pełnili funkcje burmistrzów. Wśród izraelitów szczególnie zasłużonych dla Trzebini i okolic był Burmistrz Izrael Mandelbaum, który w 1928 roku – w trosce o wygląd miasta – ofiarował z własnej cegielni 350 000 sztuk cegieł na budowę katolickiego kościoła parafialnego pod wezwaniem Piotra i Pawła. Ponadto, w roku 1922 wsparł finansowo odbudowę krakowskiego Wawelu – o czym do dzisiejszego dnia przypomina pamiątkowa cegiełka w okalającym  obiekt murze obronnym.</a:t>
            </a:r>
            <a:endParaRPr lang="pl-PL" sz="1000" dirty="0">
              <a:latin typeface="Source Sans Pro" panose="020B0503030403020204" pitchFamily="34" charset="-18"/>
              <a:ea typeface="Calibri"/>
              <a:cs typeface="Times New Roman"/>
            </a:endParaRPr>
          </a:p>
          <a:p>
            <a:pPr marL="118872" indent="0">
              <a:lnSpc>
                <a:spcPct val="115000"/>
              </a:lnSpc>
              <a:spcAft>
                <a:spcPts val="0"/>
              </a:spcAft>
              <a:buNone/>
            </a:pPr>
            <a:r>
              <a:rPr lang="pl-PL" sz="1000" dirty="0">
                <a:solidFill>
                  <a:srgbClr val="000000"/>
                </a:solidFill>
                <a:latin typeface="Source Sans Pro" panose="020B0503030403020204" pitchFamily="34" charset="-18"/>
              </a:rPr>
              <a:t>W okresie międzywojennym społeczność żydowska tworzyła na terenie Trzebini odrębną enklawę. Żydzi posiadali na ziemi trzebińskiej własne ośrodki kultu religijnego – synagogę „Szul” oraz bożnicę kupiecką (istniejącą do dzisiaj przy ul. Piłsudskiego), własny cmentarz (przy obecnej ul. Słowackiego), odrębną bibliotekę oraz stowarzyszenia i organizacje (np. Wyższą Szkołę Rabinacką Dov Berisch Weinfelda, Bractwo Pogrzebowe „Chewra Kadisza”, towarzystwo pomocy chorym „Bikur Cholin” czy Żydowskie Towarzystwo Biblioteki i Czytelni „Nadzieja”).</a:t>
            </a:r>
            <a:endParaRPr lang="pl-PL" sz="1000" dirty="0">
              <a:latin typeface="Source Sans Pro" panose="020B0503030403020204" pitchFamily="34" charset="-18"/>
              <a:ea typeface="Calibri"/>
              <a:cs typeface="Times New Roman"/>
            </a:endParaRPr>
          </a:p>
          <a:p>
            <a:pPr marL="118872" indent="0">
              <a:lnSpc>
                <a:spcPct val="115000"/>
              </a:lnSpc>
              <a:spcAft>
                <a:spcPts val="0"/>
              </a:spcAft>
              <a:buNone/>
            </a:pPr>
            <a:r>
              <a:rPr lang="pl-PL" sz="1000" dirty="0">
                <a:solidFill>
                  <a:srgbClr val="000000"/>
                </a:solidFill>
                <a:latin typeface="Source Sans Pro" panose="020B0503030403020204" pitchFamily="34" charset="-18"/>
              </a:rPr>
              <a:t>Wzajemne stosunki ludności żydowskiej i katolickiej układały się zazwyczaj poprawnie. Żydzi zachowali o Trzebini dobre wspomnienia. W wydanych w Izraelu publikacjach używają wobec tej miejscowości określenia „nasze małe miasto” oraz podkreślają doniosłą rolę , jaką odgrywała na tym terenie społeczność żydowska. Podkreślają też fakt, że w Trzebini „od setek lat Żydzi mieszkali dom przy domu obok Polaków i łączyły ich przyjazne stosunki”.</a:t>
            </a:r>
            <a:endParaRPr lang="pl-PL" sz="1000" dirty="0">
              <a:latin typeface="Source Sans Pro" panose="020B0503030403020204" pitchFamily="34" charset="-18"/>
              <a:ea typeface="Calibri"/>
              <a:cs typeface="Times New Roman"/>
            </a:endParaRPr>
          </a:p>
          <a:p>
            <a:pPr marL="118872" indent="0">
              <a:lnSpc>
                <a:spcPct val="115000"/>
              </a:lnSpc>
              <a:spcAft>
                <a:spcPts val="0"/>
              </a:spcAft>
              <a:buNone/>
            </a:pPr>
            <a:r>
              <a:rPr lang="pl-PL" sz="1000" dirty="0">
                <a:solidFill>
                  <a:srgbClr val="000000"/>
                </a:solidFill>
                <a:latin typeface="Source Sans Pro" panose="020B0503030403020204" pitchFamily="34" charset="-18"/>
              </a:rPr>
              <a:t>Wybuch II wojny światowej oraz dążenie hitlerowskiego okupanta do eksterminacji narodu żydowskiego spowodowały, że z terytorium Trzebini zniknęli Żydzi – w większości zgrupowani w budynkach starej Gazowni, a następnie wywiezieni do obozu koncentracyjnego Auschwitz - Birkenau. Po II wojnie światowej, ocaleli z holokaustu miejscowi Żydzi założyli Komitet Obywateli Trzebini w Izraelu.</a:t>
            </a:r>
            <a:endParaRPr lang="pl-PL" sz="1000" dirty="0">
              <a:latin typeface="Source Sans Pro" panose="020B0503030403020204" pitchFamily="34" charset="-18"/>
              <a:ea typeface="Calibri"/>
              <a:cs typeface="Times New Roman"/>
            </a:endParaRPr>
          </a:p>
          <a:p>
            <a:endParaRPr lang="pl-PL" sz="1000" dirty="0"/>
          </a:p>
        </p:txBody>
      </p:sp>
    </p:spTree>
  </p:cSld>
  <p:clrMapOvr>
    <a:masterClrMapping/>
  </p:clrMapOvr>
  <p:transition spd="med" advTm="120000">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Symbolika macew 9</a:t>
            </a:r>
            <a:endParaRPr lang="pl-PL" sz="4200" dirty="0">
              <a:latin typeface="Source Sans Pro" panose="020B0503030403020204" pitchFamily="34" charset="-18"/>
            </a:endParaRPr>
          </a:p>
        </p:txBody>
      </p:sp>
      <p:sp>
        <p:nvSpPr>
          <p:cNvPr id="3" name="Symbol zastępczy tekstu 2"/>
          <p:cNvSpPr>
            <a:spLocks noGrp="1"/>
          </p:cNvSpPr>
          <p:nvPr>
            <p:ph type="body" idx="1"/>
          </p:nvPr>
        </p:nvSpPr>
        <p:spPr>
          <a:xfrm>
            <a:off x="395536" y="1700808"/>
            <a:ext cx="4248472" cy="720080"/>
          </a:xfrm>
          <a:solidFill>
            <a:srgbClr val="FFC000"/>
          </a:solidFill>
        </p:spPr>
        <p:txBody>
          <a:bodyPr>
            <a:normAutofit/>
          </a:bodyPr>
          <a:lstStyle/>
          <a:p>
            <a:r>
              <a:rPr lang="pl-PL" sz="1200" u="sng" cap="none" dirty="0" smtClean="0">
                <a:latin typeface="Source Sans Pro" panose="020B0503030403020204" pitchFamily="34" charset="-18"/>
              </a:rPr>
              <a:t>Lew leżący  </a:t>
            </a:r>
            <a:r>
              <a:rPr lang="pl-PL" sz="1200" cap="none" dirty="0" smtClean="0">
                <a:latin typeface="Source Sans Pro" panose="020B0503030403020204" pitchFamily="34" charset="-18"/>
              </a:rPr>
              <a:t>czyli pilnujący grobu. </a:t>
            </a:r>
            <a:endParaRPr lang="pl-PL" sz="1200" cap="none" dirty="0">
              <a:latin typeface="Source Sans Pro" panose="020B0503030403020204" pitchFamily="34" charset="-18"/>
            </a:endParaRPr>
          </a:p>
        </p:txBody>
      </p:sp>
      <p:sp>
        <p:nvSpPr>
          <p:cNvPr id="5" name="Symbol zastępczy tekstu 4"/>
          <p:cNvSpPr>
            <a:spLocks noGrp="1"/>
          </p:cNvSpPr>
          <p:nvPr>
            <p:ph type="body" sz="quarter" idx="3"/>
          </p:nvPr>
        </p:nvSpPr>
        <p:spPr>
          <a:xfrm>
            <a:off x="4716016" y="2564904"/>
            <a:ext cx="4104456" cy="720080"/>
          </a:xfrm>
          <a:solidFill>
            <a:srgbClr val="FFC000"/>
          </a:solidFill>
        </p:spPr>
        <p:txBody>
          <a:bodyPr>
            <a:normAutofit/>
          </a:bodyPr>
          <a:lstStyle/>
          <a:p>
            <a:pPr algn="ctr"/>
            <a:endParaRPr lang="pl-PL" sz="1200" cap="none" dirty="0" smtClean="0">
              <a:latin typeface="Source Sans Pro" panose="020B0503030403020204" pitchFamily="34" charset="-18"/>
            </a:endParaRPr>
          </a:p>
          <a:p>
            <a:r>
              <a:rPr lang="pl-PL" sz="1200" cap="none" dirty="0" smtClean="0">
                <a:latin typeface="Source Sans Pro" panose="020B0503030403020204" pitchFamily="34" charset="-18"/>
              </a:rPr>
              <a:t>Lew jest  zarazem  znakiem plemienia  </a:t>
            </a:r>
            <a:r>
              <a:rPr lang="pl-PL" sz="1200" cap="none" dirty="0">
                <a:latin typeface="Source Sans Pro" panose="020B0503030403020204" pitchFamily="34" charset="-18"/>
              </a:rPr>
              <a:t>J</a:t>
            </a:r>
            <a:r>
              <a:rPr lang="pl-PL" sz="1200" cap="none" dirty="0" smtClean="0">
                <a:latin typeface="Source Sans Pro" panose="020B0503030403020204" pitchFamily="34" charset="-18"/>
              </a:rPr>
              <a:t>udy  oraz symbolem odwagi   i  wierności.</a:t>
            </a:r>
          </a:p>
          <a:p>
            <a:endParaRPr lang="pl-PL" dirty="0"/>
          </a:p>
        </p:txBody>
      </p:sp>
      <p:pic>
        <p:nvPicPr>
          <p:cNvPr id="8" name="Symbol zastępczy zawartości 7" title="Macewa z symbolem lwa "/>
          <p:cNvPicPr>
            <a:picLocks noGrp="1" noChangeAspect="1"/>
          </p:cNvPicPr>
          <p:nvPr>
            <p:ph sz="quarter" idx="4"/>
          </p:nvPr>
        </p:nvPicPr>
        <p:blipFill>
          <a:blip r:embed="rId2" cstate="print"/>
          <a:stretch>
            <a:fillRect/>
          </a:stretch>
        </p:blipFill>
        <p:spPr>
          <a:xfrm>
            <a:off x="4716016" y="3356992"/>
            <a:ext cx="4087565" cy="2736304"/>
          </a:xfrm>
          <a:effectLst>
            <a:glow rad="101600">
              <a:srgbClr val="FFC000">
                <a:alpha val="60000"/>
              </a:srgbClr>
            </a:glow>
          </a:effectLst>
        </p:spPr>
      </p:pic>
      <p:pic>
        <p:nvPicPr>
          <p:cNvPr id="10" name="Symbol zastępczy zawartości 9" title="Macewa z symbolem lwa leżącego"/>
          <p:cNvPicPr>
            <a:picLocks noGrp="1" noChangeAspect="1"/>
          </p:cNvPicPr>
          <p:nvPr>
            <p:ph sz="half" idx="2"/>
          </p:nvPr>
        </p:nvPicPr>
        <p:blipFill>
          <a:blip r:embed="rId3" cstate="print"/>
          <a:stretch>
            <a:fillRect/>
          </a:stretch>
        </p:blipFill>
        <p:spPr>
          <a:xfrm>
            <a:off x="467544" y="2564904"/>
            <a:ext cx="4195132" cy="2808312"/>
          </a:xfrm>
          <a:effectLst>
            <a:glow rad="101600">
              <a:srgbClr val="FFC000">
                <a:alpha val="60000"/>
              </a:srgbClr>
            </a:glow>
          </a:effectLst>
        </p:spPr>
      </p:pic>
    </p:spTree>
  </p:cSld>
  <p:clrMapOvr>
    <a:masterClrMapping/>
  </p:clrMapOvr>
  <p:transition spd="med" advTm="60000">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Symbolika macew 10</a:t>
            </a:r>
            <a:endParaRPr lang="pl-PL" sz="4200" dirty="0">
              <a:latin typeface="Source Sans Pro" panose="020B0503030403020204" pitchFamily="34" charset="-18"/>
            </a:endParaRPr>
          </a:p>
        </p:txBody>
      </p:sp>
      <p:sp>
        <p:nvSpPr>
          <p:cNvPr id="3" name="Symbol zastępczy tekstu 2"/>
          <p:cNvSpPr>
            <a:spLocks noGrp="1"/>
          </p:cNvSpPr>
          <p:nvPr>
            <p:ph type="body" idx="1"/>
          </p:nvPr>
        </p:nvSpPr>
        <p:spPr>
          <a:xfrm>
            <a:off x="107504" y="1628800"/>
            <a:ext cx="4464496" cy="1872207"/>
          </a:xfrm>
          <a:solidFill>
            <a:srgbClr val="FFC000"/>
          </a:solidFill>
        </p:spPr>
        <p:txBody>
          <a:bodyPr>
            <a:normAutofit/>
          </a:bodyPr>
          <a:lstStyle/>
          <a:p>
            <a:r>
              <a:rPr lang="pl-PL" sz="1200" u="sng" cap="none" dirty="0" smtClean="0">
                <a:latin typeface="Source Sans Pro" panose="020B0503030403020204" pitchFamily="34" charset="-18"/>
              </a:rPr>
              <a:t>Świece –  </a:t>
            </a:r>
            <a:r>
              <a:rPr lang="pl-PL" sz="1200" cap="none" dirty="0" smtClean="0">
                <a:latin typeface="Source Sans Pro" panose="020B0503030403020204" pitchFamily="34" charset="-18"/>
              </a:rPr>
              <a:t>umieszczane są na grobach kobiet, gdyż to kobieta  zapala szabasowe świece.  </a:t>
            </a:r>
            <a:br>
              <a:rPr lang="pl-PL" sz="1200" cap="none" dirty="0" smtClean="0">
                <a:latin typeface="Source Sans Pro" panose="020B0503030403020204" pitchFamily="34" charset="-18"/>
              </a:rPr>
            </a:br>
            <a:r>
              <a:rPr lang="pl-PL" sz="1200" cap="none" dirty="0" smtClean="0">
                <a:latin typeface="Source Sans Pro" panose="020B0503030403020204" pitchFamily="34" charset="-18"/>
              </a:rPr>
              <a:t>Na trzebińskim cmentarzu pojawiają się świeczniki przeważnie pięcioramienne lub trzyramienne. Istnieje tylko jeden grób na którym są zapalone dwie świece. </a:t>
            </a:r>
          </a:p>
          <a:p>
            <a:r>
              <a:rPr lang="pl-PL" sz="1200" cap="none" dirty="0" smtClean="0">
                <a:latin typeface="Source Sans Pro" panose="020B0503030403020204" pitchFamily="34" charset="-18"/>
              </a:rPr>
              <a:t>Świece są przedstawiane jako zapalone lub  zgaszone (co ma symbolizować przerwane życie). Zapalanie ognia i jego błogosławieństwo jest </a:t>
            </a:r>
            <a:r>
              <a:rPr lang="pl-PL" sz="1200" cap="none" dirty="0" smtClean="0">
                <a:latin typeface="Source Sans Pro" panose="020B0503030403020204" pitchFamily="34" charset="-18"/>
              </a:rPr>
              <a:t> w </a:t>
            </a:r>
            <a:r>
              <a:rPr lang="pl-PL" sz="1200" cap="none" dirty="0" smtClean="0">
                <a:latin typeface="Source Sans Pro" panose="020B0503030403020204" pitchFamily="34" charset="-18"/>
              </a:rPr>
              <a:t>judaizmie najważniejszą powinnością kobiet. </a:t>
            </a:r>
            <a:endParaRPr lang="pl-PL" sz="1200" cap="none" dirty="0">
              <a:latin typeface="Source Sans Pro" panose="020B0503030403020204" pitchFamily="34" charset="-18"/>
            </a:endParaRPr>
          </a:p>
        </p:txBody>
      </p:sp>
      <p:pic>
        <p:nvPicPr>
          <p:cNvPr id="7" name="Symbol zastępczy zawartości 6" title="Macewa z symbolem świec"/>
          <p:cNvPicPr>
            <a:picLocks noGrp="1" noChangeAspect="1"/>
          </p:cNvPicPr>
          <p:nvPr>
            <p:ph sz="half" idx="2"/>
          </p:nvPr>
        </p:nvPicPr>
        <p:blipFill>
          <a:blip r:embed="rId3" cstate="print"/>
          <a:stretch>
            <a:fillRect/>
          </a:stretch>
        </p:blipFill>
        <p:spPr>
          <a:xfrm>
            <a:off x="179512" y="3573016"/>
            <a:ext cx="4339147" cy="2904718"/>
          </a:xfrm>
          <a:effectLst>
            <a:glow rad="101600">
              <a:srgbClr val="FFC000">
                <a:alpha val="60000"/>
              </a:srgbClr>
            </a:glow>
          </a:effectLst>
        </p:spPr>
      </p:pic>
      <p:sp>
        <p:nvSpPr>
          <p:cNvPr id="5" name="Symbol zastępczy tekstu 4"/>
          <p:cNvSpPr>
            <a:spLocks noGrp="1"/>
          </p:cNvSpPr>
          <p:nvPr>
            <p:ph type="body" sz="quarter" idx="3"/>
          </p:nvPr>
        </p:nvSpPr>
        <p:spPr>
          <a:solidFill>
            <a:srgbClr val="FFC000"/>
          </a:solidFill>
        </p:spPr>
        <p:txBody>
          <a:bodyPr>
            <a:normAutofit/>
          </a:bodyPr>
          <a:lstStyle/>
          <a:p>
            <a:r>
              <a:rPr lang="pl-PL" sz="1200" u="sng" cap="none" dirty="0" smtClean="0">
                <a:latin typeface="Source Sans Pro" panose="020B0503030403020204" pitchFamily="34" charset="-18"/>
              </a:rPr>
              <a:t>Gryfy</a:t>
            </a:r>
            <a:r>
              <a:rPr lang="pl-PL" sz="1200" cap="none" dirty="0" smtClean="0">
                <a:latin typeface="Source Sans Pro" panose="020B0503030403020204" pitchFamily="34" charset="-18"/>
              </a:rPr>
              <a:t>, czyli lwy mające ptasie skrzydła, trzymające tarczę herbową z koroną</a:t>
            </a:r>
            <a:endParaRPr lang="pl-PL" sz="1200" cap="none" dirty="0">
              <a:latin typeface="Source Sans Pro" panose="020B0503030403020204" pitchFamily="34" charset="-18"/>
            </a:endParaRPr>
          </a:p>
        </p:txBody>
      </p:sp>
      <p:pic>
        <p:nvPicPr>
          <p:cNvPr id="8" name="Symbol zastępczy zawartości 7" title="Macewa z motywem lwa mającego ptasie skrzydła"/>
          <p:cNvPicPr>
            <a:picLocks noGrp="1" noChangeAspect="1"/>
          </p:cNvPicPr>
          <p:nvPr>
            <p:ph sz="quarter" idx="4"/>
          </p:nvPr>
        </p:nvPicPr>
        <p:blipFill>
          <a:blip r:embed="rId4" cstate="print"/>
          <a:stretch>
            <a:fillRect/>
          </a:stretch>
        </p:blipFill>
        <p:spPr>
          <a:xfrm>
            <a:off x="4644008" y="2492896"/>
            <a:ext cx="4041775" cy="2705651"/>
          </a:xfrm>
        </p:spPr>
      </p:pic>
    </p:spTree>
  </p:cSld>
  <p:clrMapOvr>
    <a:masterClrMapping/>
  </p:clrMapOvr>
  <p:transition spd="med" advTm="60000">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ytuł 14"/>
          <p:cNvSpPr>
            <a:spLocks noGrp="1"/>
          </p:cNvSpPr>
          <p:nvPr>
            <p:ph type="title"/>
          </p:nvPr>
        </p:nvSpPr>
        <p:spPr/>
        <p:txBody>
          <a:bodyPr>
            <a:normAutofit/>
          </a:bodyPr>
          <a:lstStyle/>
          <a:p>
            <a:r>
              <a:rPr lang="pl-PL" sz="3600" dirty="0" smtClean="0">
                <a:latin typeface="Source Sans Pro" panose="020B0503030403020204" pitchFamily="34" charset="-18"/>
              </a:rPr>
              <a:t>Mogiła zbiorowa Żydów zamęczonych </a:t>
            </a:r>
            <a:br>
              <a:rPr lang="pl-PL" sz="3600" dirty="0" smtClean="0">
                <a:latin typeface="Source Sans Pro" panose="020B0503030403020204" pitchFamily="34" charset="-18"/>
              </a:rPr>
            </a:br>
            <a:r>
              <a:rPr lang="pl-PL" sz="3600" dirty="0" smtClean="0">
                <a:latin typeface="Source Sans Pro" panose="020B0503030403020204" pitchFamily="34" charset="-18"/>
              </a:rPr>
              <a:t>w hitlerowskim obozie pracy „za torami”</a:t>
            </a:r>
            <a:endParaRPr lang="pl-PL" sz="3600" dirty="0">
              <a:latin typeface="Source Sans Pro" panose="020B0503030403020204" pitchFamily="34" charset="-18"/>
            </a:endParaRPr>
          </a:p>
        </p:txBody>
      </p:sp>
      <p:sp>
        <p:nvSpPr>
          <p:cNvPr id="4" name="Symbol zastępczy tekstu 3"/>
          <p:cNvSpPr>
            <a:spLocks noGrp="1"/>
          </p:cNvSpPr>
          <p:nvPr>
            <p:ph type="body" idx="1"/>
          </p:nvPr>
        </p:nvSpPr>
        <p:spPr>
          <a:xfrm>
            <a:off x="251520" y="5157192"/>
            <a:ext cx="4472236" cy="1440160"/>
          </a:xfrm>
        </p:spPr>
        <p:txBody>
          <a:bodyPr>
            <a:normAutofit fontScale="70000" lnSpcReduction="20000"/>
          </a:bodyPr>
          <a:lstStyle/>
          <a:p>
            <a:pPr lvl="0">
              <a:buClrTx/>
              <a:buSzTx/>
            </a:pPr>
            <a:r>
              <a:rPr lang="pl-PL" sz="1900" cap="none" dirty="0" smtClean="0">
                <a:solidFill>
                  <a:prstClr val="black"/>
                </a:solidFill>
                <a:latin typeface="Source Sans Pro" panose="020B0503030403020204" pitchFamily="34" charset="-18"/>
              </a:rPr>
              <a:t>Pomnik wzniesiony w 2010 roku przez społeczeństwo </a:t>
            </a:r>
            <a:br>
              <a:rPr lang="pl-PL" sz="1900" cap="none" dirty="0" smtClean="0">
                <a:solidFill>
                  <a:prstClr val="black"/>
                </a:solidFill>
                <a:latin typeface="Source Sans Pro" panose="020B0503030403020204" pitchFamily="34" charset="-18"/>
              </a:rPr>
            </a:br>
            <a:r>
              <a:rPr lang="pl-PL" sz="1900" cap="none" dirty="0" smtClean="0">
                <a:solidFill>
                  <a:prstClr val="black"/>
                </a:solidFill>
                <a:latin typeface="Source Sans Pro" panose="020B0503030403020204" pitchFamily="34" charset="-18"/>
              </a:rPr>
              <a:t>i władze miasta Trzebini – w miejscu gdzie na cmentarzu żydowskim znajduje się mogiła zbiorowa, skrywająca szczątki około 150 żydowskich więźniów hitlerowskiego obozu pracy „za torami”, zamęczonych lub zmarłych podczas okupacji niemieckiej, w wyniku katorżniczej pracy na rzecz okupanta.</a:t>
            </a:r>
          </a:p>
          <a:p>
            <a:endParaRPr lang="pl-PL" dirty="0"/>
          </a:p>
        </p:txBody>
      </p:sp>
      <p:pic>
        <p:nvPicPr>
          <p:cNvPr id="12" name="Symbol zastępczy zawartości 11" title="Cmentarz żydowski"/>
          <p:cNvPicPr>
            <a:picLocks noGrp="1" noChangeAspect="1"/>
          </p:cNvPicPr>
          <p:nvPr>
            <p:ph sz="half" idx="2"/>
          </p:nvPr>
        </p:nvPicPr>
        <p:blipFill>
          <a:blip r:embed="rId3" cstate="print"/>
          <a:stretch>
            <a:fillRect/>
          </a:stretch>
        </p:blipFill>
        <p:spPr>
          <a:xfrm>
            <a:off x="539552" y="2060848"/>
            <a:ext cx="3780746" cy="2533100"/>
          </a:xfrm>
          <a:effectLst>
            <a:glow rad="101600">
              <a:srgbClr val="0070C0">
                <a:alpha val="60000"/>
              </a:srgbClr>
            </a:glow>
          </a:effectLst>
        </p:spPr>
      </p:pic>
      <p:pic>
        <p:nvPicPr>
          <p:cNvPr id="3" name="Symbol zastępczy zawartości 2" title="Mogiła zbiorowa Żydów zamęczonych w hitlerowskim obozie pracy"/>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229902" y="1844825"/>
            <a:ext cx="3311543" cy="4555976"/>
          </a:xfrm>
        </p:spPr>
      </p:pic>
    </p:spTree>
  </p:cSld>
  <p:clrMapOvr>
    <a:masterClrMapping/>
  </p:clrMapOvr>
  <p:transition spd="med" advTm="40000">
    <p:wipe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Trzebiński Rynek</a:t>
            </a:r>
            <a:endParaRPr lang="pl-PL" sz="4200" dirty="0">
              <a:latin typeface="Source Sans Pro" panose="020B0503030403020204" pitchFamily="34" charset="-18"/>
            </a:endParaRPr>
          </a:p>
        </p:txBody>
      </p:sp>
      <p:sp>
        <p:nvSpPr>
          <p:cNvPr id="3" name="Symbol zastępczy tekstu 2"/>
          <p:cNvSpPr>
            <a:spLocks noGrp="1"/>
          </p:cNvSpPr>
          <p:nvPr>
            <p:ph type="body" idx="1"/>
          </p:nvPr>
        </p:nvSpPr>
        <p:spPr>
          <a:xfrm>
            <a:off x="323528" y="4797152"/>
            <a:ext cx="4104455" cy="1627989"/>
          </a:xfrm>
          <a:solidFill>
            <a:schemeClr val="accent2"/>
          </a:solidFill>
        </p:spPr>
        <p:txBody>
          <a:bodyPr>
            <a:normAutofit fontScale="62500" lnSpcReduction="20000"/>
          </a:bodyPr>
          <a:lstStyle/>
          <a:p>
            <a:pPr lvl="0">
              <a:buClrTx/>
              <a:buSzTx/>
            </a:pPr>
            <a:r>
              <a:rPr lang="pl-PL" sz="2200" cap="none" dirty="0" smtClean="0">
                <a:solidFill>
                  <a:prstClr val="black"/>
                </a:solidFill>
                <a:latin typeface="Source Sans Pro" panose="020B0503030403020204" pitchFamily="34" charset="-18"/>
              </a:rPr>
              <a:t>Trzebiński </a:t>
            </a:r>
            <a:r>
              <a:rPr lang="pl-PL" sz="2200" cap="none" dirty="0">
                <a:solidFill>
                  <a:prstClr val="black"/>
                </a:solidFill>
                <a:latin typeface="Source Sans Pro" panose="020B0503030403020204" pitchFamily="34" charset="-18"/>
              </a:rPr>
              <a:t>Rynek z synagogą SZUL  podczas uroczystości w dniu 3 Maja  1933</a:t>
            </a:r>
            <a:br>
              <a:rPr lang="pl-PL" sz="2200" cap="none" dirty="0">
                <a:solidFill>
                  <a:prstClr val="black"/>
                </a:solidFill>
                <a:latin typeface="Source Sans Pro" panose="020B0503030403020204" pitchFamily="34" charset="-18"/>
              </a:rPr>
            </a:br>
            <a:r>
              <a:rPr lang="pl-PL" sz="2200" cap="none" dirty="0">
                <a:solidFill>
                  <a:prstClr val="black"/>
                </a:solidFill>
                <a:latin typeface="Source Sans Pro" panose="020B0503030403020204" pitchFamily="34" charset="-18"/>
              </a:rPr>
              <a:t>- ze zbiorów A. Kostki (udostępniła Krystyna Głuch)</a:t>
            </a:r>
          </a:p>
          <a:p>
            <a:pPr lvl="0">
              <a:buClrTx/>
              <a:buSzTx/>
            </a:pPr>
            <a:endParaRPr lang="pl-PL" sz="2200" b="0" cap="none" dirty="0" smtClean="0">
              <a:solidFill>
                <a:prstClr val="black"/>
              </a:solidFill>
              <a:latin typeface="Source Sans Pro" panose="020B0503030403020204" pitchFamily="34" charset="-18"/>
            </a:endParaRPr>
          </a:p>
          <a:p>
            <a:pPr lvl="0">
              <a:buClrTx/>
              <a:buSzTx/>
            </a:pPr>
            <a:endParaRPr lang="pl-PL" sz="2200" b="0" cap="none" dirty="0">
              <a:solidFill>
                <a:prstClr val="black"/>
              </a:solidFill>
              <a:latin typeface="Source Sans Pro" panose="020B0503030403020204" pitchFamily="34" charset="-18"/>
            </a:endParaRPr>
          </a:p>
          <a:p>
            <a:pPr lvl="0">
              <a:buClrTx/>
              <a:buSzTx/>
            </a:pPr>
            <a:r>
              <a:rPr lang="pl-PL" sz="2200" b="0" cap="none" dirty="0" smtClean="0">
                <a:solidFill>
                  <a:prstClr val="black"/>
                </a:solidFill>
                <a:latin typeface="Source Sans Pro" panose="020B0503030403020204" pitchFamily="34" charset="-18"/>
              </a:rPr>
              <a:t>Rynek </a:t>
            </a:r>
            <a:r>
              <a:rPr lang="pl-PL" sz="2200" b="0" cap="none" dirty="0">
                <a:solidFill>
                  <a:prstClr val="black"/>
                </a:solidFill>
                <a:latin typeface="Source Sans Pro" panose="020B0503030403020204" pitchFamily="34" charset="-18"/>
              </a:rPr>
              <a:t>w okresie międzywojennym </a:t>
            </a:r>
            <a:br>
              <a:rPr lang="pl-PL" sz="2200" b="0" cap="none" dirty="0">
                <a:solidFill>
                  <a:prstClr val="black"/>
                </a:solidFill>
                <a:latin typeface="Source Sans Pro" panose="020B0503030403020204" pitchFamily="34" charset="-18"/>
              </a:rPr>
            </a:br>
            <a:r>
              <a:rPr lang="pl-PL" sz="2200" b="0" cap="none" dirty="0">
                <a:solidFill>
                  <a:prstClr val="black"/>
                </a:solidFill>
                <a:latin typeface="Source Sans Pro" panose="020B0503030403020204" pitchFamily="34" charset="-18"/>
              </a:rPr>
              <a:t>- z budynkiem wielkiej synagogi SZUL - </a:t>
            </a:r>
            <a:br>
              <a:rPr lang="pl-PL" sz="2200" b="0" cap="none" dirty="0">
                <a:solidFill>
                  <a:prstClr val="black"/>
                </a:solidFill>
                <a:latin typeface="Source Sans Pro" panose="020B0503030403020204" pitchFamily="34" charset="-18"/>
              </a:rPr>
            </a:br>
            <a:r>
              <a:rPr lang="pl-PL" sz="2200" b="0" cap="none" dirty="0">
                <a:solidFill>
                  <a:prstClr val="black"/>
                </a:solidFill>
                <a:latin typeface="Source Sans Pro" panose="020B0503030403020204" pitchFamily="34" charset="-18"/>
              </a:rPr>
              <a:t>oraz ta sama część Rynku współcześnie</a:t>
            </a:r>
          </a:p>
          <a:p>
            <a:endParaRPr lang="pl-PL" dirty="0"/>
          </a:p>
        </p:txBody>
      </p:sp>
      <p:pic>
        <p:nvPicPr>
          <p:cNvPr id="5" name="Symbol zastępczy zawartości 4" descr="6. Rynek przedwojenny - obecnie na miejscu synagogi bloki Gumowni.jpg" title="Trzebiński Rynek z synagogą SZUL  podczas uroczystości w dniu 3 Maja  1933"/>
          <p:cNvPicPr>
            <a:picLocks noGrp="1" noChangeAspect="1"/>
          </p:cNvPicPr>
          <p:nvPr>
            <p:ph sz="half" idx="2"/>
          </p:nvPr>
        </p:nvPicPr>
        <p:blipFill>
          <a:blip r:embed="rId3" cstate="print"/>
          <a:stretch>
            <a:fillRect/>
          </a:stretch>
        </p:blipFill>
        <p:spPr>
          <a:xfrm>
            <a:off x="323528" y="1988840"/>
            <a:ext cx="4040188" cy="2700165"/>
          </a:xfrm>
          <a:effectLst>
            <a:glow rad="101600">
              <a:srgbClr val="0070C0">
                <a:alpha val="60000"/>
              </a:srgbClr>
            </a:glow>
          </a:effectLst>
        </p:spPr>
      </p:pic>
      <p:sp>
        <p:nvSpPr>
          <p:cNvPr id="4" name="Symbol zastępczy tekstu 3"/>
          <p:cNvSpPr>
            <a:spLocks noGrp="1"/>
          </p:cNvSpPr>
          <p:nvPr>
            <p:ph type="body" sz="quarter" idx="3"/>
          </p:nvPr>
        </p:nvSpPr>
        <p:spPr>
          <a:xfrm>
            <a:off x="4572000" y="1916832"/>
            <a:ext cx="4456683" cy="1816224"/>
          </a:xfrm>
        </p:spPr>
        <p:txBody>
          <a:bodyPr>
            <a:normAutofit fontScale="70000" lnSpcReduction="20000"/>
          </a:bodyPr>
          <a:lstStyle/>
          <a:p>
            <a:pPr lvl="0">
              <a:buClrTx/>
              <a:buSzTx/>
            </a:pPr>
            <a:r>
              <a:rPr lang="pl-PL" sz="2000" cap="none" dirty="0" smtClean="0">
                <a:solidFill>
                  <a:prstClr val="black"/>
                </a:solidFill>
                <a:latin typeface="Source Sans Pro" panose="020B0503030403020204" pitchFamily="34" charset="-18"/>
              </a:rPr>
              <a:t>Widok </a:t>
            </a:r>
            <a:r>
              <a:rPr lang="pl-PL" sz="2000" cap="none" dirty="0">
                <a:solidFill>
                  <a:prstClr val="black"/>
                </a:solidFill>
                <a:latin typeface="Source Sans Pro" panose="020B0503030403020204" pitchFamily="34" charset="-18"/>
              </a:rPr>
              <a:t>obecny na miejsce, gdzie w </a:t>
            </a:r>
            <a:r>
              <a:rPr lang="pl-PL" sz="2000" cap="none" dirty="0" smtClean="0">
                <a:solidFill>
                  <a:prstClr val="black"/>
                </a:solidFill>
                <a:latin typeface="Source Sans Pro" panose="020B0503030403020204" pitchFamily="34" charset="-18"/>
              </a:rPr>
              <a:t>okresie międzywojennym </a:t>
            </a:r>
            <a:r>
              <a:rPr lang="pl-PL" sz="2000" cap="none" dirty="0">
                <a:solidFill>
                  <a:prstClr val="black"/>
                </a:solidFill>
                <a:latin typeface="Source Sans Pro" panose="020B0503030403020204" pitchFamily="34" charset="-18"/>
              </a:rPr>
              <a:t>stała wielka synagoga SZUL – powstały tam, prawdopodobnie w latach 50., dwa </a:t>
            </a:r>
            <a:r>
              <a:rPr lang="pl-PL" sz="2000" cap="none" dirty="0" smtClean="0">
                <a:solidFill>
                  <a:prstClr val="black"/>
                </a:solidFill>
                <a:latin typeface="Source Sans Pro" panose="020B0503030403020204" pitchFamily="34" charset="-18"/>
              </a:rPr>
              <a:t>kolejne budynki o charakterze mieszkalno-handlowym </a:t>
            </a:r>
            <a:r>
              <a:rPr lang="pl-PL" sz="2000" cap="none" dirty="0">
                <a:solidFill>
                  <a:prstClr val="black"/>
                </a:solidFill>
                <a:latin typeface="Source Sans Pro" panose="020B0503030403020204" pitchFamily="34" charset="-18"/>
              </a:rPr>
              <a:t>(podobne w stylu do ocalałego  z pożogi wojennej budynku dawnej poczty</a:t>
            </a:r>
            <a:r>
              <a:rPr lang="pl-PL" sz="2000" cap="none" dirty="0" smtClean="0">
                <a:solidFill>
                  <a:prstClr val="black"/>
                </a:solidFill>
                <a:latin typeface="Source Sans Pro" panose="020B0503030403020204" pitchFamily="34" charset="-18"/>
              </a:rPr>
              <a:t>).</a:t>
            </a:r>
          </a:p>
          <a:p>
            <a:pPr lvl="0">
              <a:buClrTx/>
              <a:buSzTx/>
            </a:pPr>
            <a:r>
              <a:rPr lang="pl-PL" sz="2000" cap="none" dirty="0">
                <a:solidFill>
                  <a:prstClr val="black"/>
                </a:solidFill>
                <a:latin typeface="Source Sans Pro" panose="020B0503030403020204" pitchFamily="34" charset="-18"/>
              </a:rPr>
              <a:t>W okresie międzywojennym  większość  miejscowych Żydów zamieszkiwała przy trzebińskim Rynku  </a:t>
            </a:r>
            <a:br>
              <a:rPr lang="pl-PL" sz="2000" cap="none" dirty="0">
                <a:solidFill>
                  <a:prstClr val="black"/>
                </a:solidFill>
                <a:latin typeface="Source Sans Pro" panose="020B0503030403020204" pitchFamily="34" charset="-18"/>
              </a:rPr>
            </a:br>
            <a:r>
              <a:rPr lang="pl-PL" sz="2000" cap="none" dirty="0">
                <a:solidFill>
                  <a:prstClr val="black"/>
                </a:solidFill>
                <a:latin typeface="Source Sans Pro" panose="020B0503030403020204" pitchFamily="34" charset="-18"/>
              </a:rPr>
              <a:t>oraz przy prowadzących  do niego </a:t>
            </a:r>
            <a:r>
              <a:rPr lang="pl-PL" sz="2000" cap="none" dirty="0" smtClean="0">
                <a:solidFill>
                  <a:prstClr val="black"/>
                </a:solidFill>
                <a:latin typeface="Source Sans Pro" panose="020B0503030403020204" pitchFamily="34" charset="-18"/>
              </a:rPr>
              <a:t>ulicach</a:t>
            </a:r>
            <a:endParaRPr lang="pl-PL" sz="2000" cap="none" dirty="0">
              <a:solidFill>
                <a:prstClr val="black"/>
              </a:solidFill>
              <a:latin typeface="Source Sans Pro" panose="020B0503030403020204" pitchFamily="34" charset="-18"/>
            </a:endParaRPr>
          </a:p>
          <a:p>
            <a:endParaRPr lang="pl-PL" dirty="0"/>
          </a:p>
        </p:txBody>
      </p:sp>
      <p:pic>
        <p:nvPicPr>
          <p:cNvPr id="8" name="Symbol zastępczy zawartości 7" title="Trzebiński Rynek"/>
          <p:cNvPicPr>
            <a:picLocks noGrp="1" noChangeAspect="1"/>
          </p:cNvPicPr>
          <p:nvPr>
            <p:ph sz="quarter" idx="4"/>
          </p:nvPr>
        </p:nvPicPr>
        <p:blipFill>
          <a:blip r:embed="rId4" cstate="print"/>
          <a:stretch>
            <a:fillRect/>
          </a:stretch>
        </p:blipFill>
        <p:spPr>
          <a:xfrm>
            <a:off x="5004048" y="3838973"/>
            <a:ext cx="3684488" cy="2468607"/>
          </a:xfrm>
          <a:effectLst>
            <a:glow rad="101600">
              <a:srgbClr val="0070C0">
                <a:alpha val="60000"/>
              </a:srgbClr>
            </a:glow>
          </a:effectLst>
        </p:spPr>
      </p:pic>
    </p:spTree>
  </p:cSld>
  <p:clrMapOvr>
    <a:masterClrMapping/>
  </p:clrMapOvr>
  <p:transition spd="med" advTm="40000">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4200" dirty="0" smtClean="0">
                <a:latin typeface="Source Sans Pro" panose="020B0503030403020204" pitchFamily="34" charset="-18"/>
              </a:rPr>
              <a:t>Synagoga SZUL - obecnie nieistniejąca</a:t>
            </a:r>
            <a:endParaRPr lang="pl-PL" sz="4200" dirty="0">
              <a:latin typeface="Source Sans Pro" panose="020B0503030403020204" pitchFamily="34" charset="-18"/>
            </a:endParaRPr>
          </a:p>
        </p:txBody>
      </p:sp>
      <p:sp>
        <p:nvSpPr>
          <p:cNvPr id="10" name="Symbol zastępczy tekstu 9"/>
          <p:cNvSpPr>
            <a:spLocks noGrp="1"/>
          </p:cNvSpPr>
          <p:nvPr>
            <p:ph type="body" idx="1"/>
          </p:nvPr>
        </p:nvSpPr>
        <p:spPr>
          <a:xfrm>
            <a:off x="179512" y="1700808"/>
            <a:ext cx="4040188" cy="715355"/>
          </a:xfrm>
        </p:spPr>
        <p:txBody>
          <a:bodyPr/>
          <a:lstStyle/>
          <a:p>
            <a:pPr lvl="0" algn="ctr">
              <a:buClrTx/>
              <a:buSzTx/>
            </a:pPr>
            <a:r>
              <a:rPr lang="pl-PL" sz="1200" cap="none" dirty="0">
                <a:solidFill>
                  <a:prstClr val="black"/>
                </a:solidFill>
                <a:latin typeface="Source Sans Pro" panose="020B0503030403020204" pitchFamily="34" charset="-18"/>
              </a:rPr>
              <a:t>Ruiny synagogi SZUL po II wojnie światowej</a:t>
            </a:r>
            <a:br>
              <a:rPr lang="pl-PL" sz="1200" cap="none" dirty="0">
                <a:solidFill>
                  <a:prstClr val="black"/>
                </a:solidFill>
                <a:latin typeface="Source Sans Pro" panose="020B0503030403020204" pitchFamily="34" charset="-18"/>
              </a:rPr>
            </a:br>
            <a:r>
              <a:rPr lang="pl-PL" sz="800" cap="none" dirty="0">
                <a:solidFill>
                  <a:prstClr val="black"/>
                </a:solidFill>
                <a:latin typeface="Source Sans Pro" panose="020B0503030403020204" pitchFamily="34" charset="-18"/>
              </a:rPr>
              <a:t>- ze zbiorów A. Kostki</a:t>
            </a:r>
          </a:p>
          <a:p>
            <a:endParaRPr lang="pl-PL" dirty="0"/>
          </a:p>
        </p:txBody>
      </p:sp>
      <p:pic>
        <p:nvPicPr>
          <p:cNvPr id="9" name="Symbol zastępczy zawartości 8" title="Ruiny synagogi SZUL po II wojnie światowej"/>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1560" y="2132856"/>
            <a:ext cx="3237864" cy="4429539"/>
          </a:xfrm>
        </p:spPr>
      </p:pic>
      <p:sp>
        <p:nvSpPr>
          <p:cNvPr id="11" name="Symbol zastępczy tekstu 10"/>
          <p:cNvSpPr>
            <a:spLocks noGrp="1"/>
          </p:cNvSpPr>
          <p:nvPr>
            <p:ph type="body" sz="quarter" idx="3"/>
          </p:nvPr>
        </p:nvSpPr>
        <p:spPr>
          <a:xfrm>
            <a:off x="4355976" y="1556792"/>
            <a:ext cx="4543095" cy="5040560"/>
          </a:xfrm>
          <a:solidFill>
            <a:schemeClr val="accent2">
              <a:lumMod val="60000"/>
              <a:lumOff val="40000"/>
            </a:schemeClr>
          </a:solidFill>
        </p:spPr>
        <p:txBody>
          <a:bodyPr>
            <a:noAutofit/>
          </a:bodyPr>
          <a:lstStyle/>
          <a:p>
            <a:pPr marL="118745">
              <a:spcAft>
                <a:spcPts val="0"/>
              </a:spcAft>
            </a:pPr>
            <a:r>
              <a:rPr lang="pl-PL" sz="1200" cap="none" dirty="0" smtClean="0">
                <a:solidFill>
                  <a:srgbClr val="000000"/>
                </a:solidFill>
                <a:latin typeface="Source Sans Pro" panose="020B0503030403020204" pitchFamily="34" charset="-18"/>
              </a:rPr>
              <a:t>Według relacji Elimelecha Grossa, synagoga SZUL była wysoka na 8 metrów.  Posiadała salę  modlitewną w kształcie kwadratu, mogącą pomieścić kilkaset osób. Na wschodniej ścianie była wnęka, w której znajdowała się szafa „aron ha-kodesz”. Tam były wstawiane zwoje tory, ubrane  w bogato haftowane sukienki oraz srebrne ozdoby związane z </a:t>
            </a:r>
            <a:r>
              <a:rPr lang="pl-PL" sz="1200" cap="none" dirty="0">
                <a:solidFill>
                  <a:srgbClr val="000000"/>
                </a:solidFill>
                <a:latin typeface="Source Sans Pro" panose="020B0503030403020204" pitchFamily="34" charset="-18"/>
              </a:rPr>
              <a:t>T</a:t>
            </a:r>
            <a:r>
              <a:rPr lang="pl-PL" sz="1200" cap="none" dirty="0" smtClean="0">
                <a:solidFill>
                  <a:srgbClr val="000000"/>
                </a:solidFill>
                <a:latin typeface="Source Sans Pro" panose="020B0503030403020204" pitchFamily="34" charset="-18"/>
              </a:rPr>
              <a:t>orą. Przechowywano w niej również bogato zdobione rączki, służące do śledzenia tekstu (by nie czynić tego palcem), tzw. „Jady”. Tora była nawinięta na wałki. Górna część rimonów (ozdób nakładanych na zakończenia wałków)  miała srebrne korony, zaopatrzone w dzwoneczki, służące temu, by wszyscy obecni w synagodze wstali w momencie wynoszenia rodałów. Wspomniana szafa miała pięknie rzeźbione drzwi, malowane  złotą i srebrną farbą. Z boku szafy były filary z białego marmuru, a na nich umieszczone były tablice z dziesięcioma przykazaniami – po bokach tych tablic znajdowały się złote lwy. Szafa „aron ha-kodesz” umieszczona była na podwyższeniu, ogrodzonym bogato rzeźbioną balustradą. Przed nim znajdowało się miejsce modlitwy kantora.</a:t>
            </a:r>
            <a:endParaRPr lang="pl-PL" sz="1400" cap="none" dirty="0" smtClean="0">
              <a:latin typeface="Source Sans Pro" panose="020B0503030403020204" pitchFamily="34" charset="-18"/>
              <a:ea typeface="Times New Roman"/>
            </a:endParaRPr>
          </a:p>
          <a:p>
            <a:pPr marL="118745">
              <a:spcAft>
                <a:spcPts val="0"/>
              </a:spcAft>
            </a:pPr>
            <a:r>
              <a:rPr lang="pl-PL" sz="1200" cap="none" dirty="0" smtClean="0">
                <a:solidFill>
                  <a:srgbClr val="000000"/>
                </a:solidFill>
                <a:latin typeface="Source Sans Pro" panose="020B0503030403020204" pitchFamily="34" charset="-18"/>
              </a:rPr>
              <a:t>Na środku sali, na podwyższeniu, była umieszczona „bima” tj. Kazalnica – prowadziło do niej kilka schodków. Ażurowe ściany „bimy” były bogato rzeźbione i pomalowane złotem. Wewnątrz znajdował się stół, nakryty aksamitem, na którym kantor czytał </a:t>
            </a:r>
            <a:r>
              <a:rPr lang="pl-PL" sz="1200" cap="none" dirty="0">
                <a:solidFill>
                  <a:srgbClr val="000000"/>
                </a:solidFill>
                <a:latin typeface="Source Sans Pro" panose="020B0503030403020204" pitchFamily="34" charset="-18"/>
              </a:rPr>
              <a:t>T</a:t>
            </a:r>
            <a:r>
              <a:rPr lang="pl-PL" sz="1200" cap="none" dirty="0" smtClean="0">
                <a:solidFill>
                  <a:srgbClr val="000000"/>
                </a:solidFill>
                <a:latin typeface="Source Sans Pro" panose="020B0503030403020204" pitchFamily="34" charset="-18"/>
              </a:rPr>
              <a:t>orę. Wokół „bimy” ustawione były  szerokie ławki z oparciami, a przed każdym siedzeniem znajdował się stojak, na którym umieszczano modlitewnik. </a:t>
            </a:r>
            <a:endParaRPr lang="pl-PL" sz="1400" cap="none" dirty="0">
              <a:effectLst/>
              <a:latin typeface="Source Sans Pro" panose="020B0503030403020204" pitchFamily="34" charset="-18"/>
              <a:ea typeface="Times New Roman"/>
            </a:endParaRPr>
          </a:p>
        </p:txBody>
      </p:sp>
    </p:spTree>
  </p:cSld>
  <p:clrMapOvr>
    <a:masterClrMapping/>
  </p:clrMapOvr>
  <p:transition spd="med" advTm="90000">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4200" dirty="0" smtClean="0">
                <a:latin typeface="Source Sans Pro" panose="020B0503030403020204" pitchFamily="34" charset="-18"/>
              </a:rPr>
              <a:t>Synagoga SZUL </a:t>
            </a:r>
            <a:br>
              <a:rPr lang="pl-PL" sz="4200" dirty="0" smtClean="0">
                <a:latin typeface="Source Sans Pro" panose="020B0503030403020204" pitchFamily="34" charset="-18"/>
              </a:rPr>
            </a:br>
            <a:r>
              <a:rPr lang="pl-PL" sz="4200" dirty="0" smtClean="0">
                <a:latin typeface="Source Sans Pro" panose="020B0503030403020204" pitchFamily="34" charset="-18"/>
              </a:rPr>
              <a:t>(obecnie nieistniejąca)</a:t>
            </a:r>
            <a:endParaRPr lang="pl-PL" sz="4200" dirty="0">
              <a:latin typeface="Source Sans Pro" panose="020B0503030403020204" pitchFamily="34" charset="-18"/>
            </a:endParaRPr>
          </a:p>
        </p:txBody>
      </p:sp>
      <p:sp>
        <p:nvSpPr>
          <p:cNvPr id="3" name="Symbol zastępczy tekstu 2"/>
          <p:cNvSpPr>
            <a:spLocks noGrp="1"/>
          </p:cNvSpPr>
          <p:nvPr>
            <p:ph type="body" idx="1"/>
          </p:nvPr>
        </p:nvSpPr>
        <p:spPr>
          <a:xfrm>
            <a:off x="395536" y="1916832"/>
            <a:ext cx="4040188" cy="1011556"/>
          </a:xfrm>
        </p:spPr>
        <p:txBody>
          <a:bodyPr>
            <a:normAutofit fontScale="77500" lnSpcReduction="20000"/>
          </a:bodyPr>
          <a:lstStyle/>
          <a:p>
            <a:pPr lvl="0">
              <a:buClrTx/>
              <a:buSzTx/>
            </a:pPr>
            <a:endParaRPr lang="pl-PL" sz="1800" cap="none" dirty="0" smtClean="0">
              <a:solidFill>
                <a:srgbClr val="FF0000"/>
              </a:solidFill>
              <a:latin typeface="Source Sans Pro" panose="020B0503030403020204" pitchFamily="34" charset="-18"/>
            </a:endParaRPr>
          </a:p>
          <a:p>
            <a:pPr lvl="0">
              <a:buClrTx/>
              <a:buSzTx/>
            </a:pPr>
            <a:r>
              <a:rPr lang="pl-PL" sz="1800" cap="none" dirty="0" smtClean="0">
                <a:solidFill>
                  <a:srgbClr val="FF0000"/>
                </a:solidFill>
                <a:latin typeface="Source Sans Pro" panose="020B0503030403020204" pitchFamily="34" charset="-18"/>
              </a:rPr>
              <a:t>Podczas </a:t>
            </a:r>
            <a:r>
              <a:rPr lang="pl-PL" sz="1800" cap="none" dirty="0">
                <a:solidFill>
                  <a:srgbClr val="FF0000"/>
                </a:solidFill>
                <a:latin typeface="Source Sans Pro" panose="020B0503030403020204" pitchFamily="34" charset="-18"/>
              </a:rPr>
              <a:t>okupacji niemieckiej  </a:t>
            </a:r>
            <a:r>
              <a:rPr lang="pl-PL" sz="1800" cap="none" dirty="0" smtClean="0">
                <a:solidFill>
                  <a:srgbClr val="FF0000"/>
                </a:solidFill>
                <a:latin typeface="Source Sans Pro" panose="020B0503030403020204" pitchFamily="34" charset="-18"/>
              </a:rPr>
              <a:t>w </a:t>
            </a:r>
            <a:r>
              <a:rPr lang="pl-PL" sz="1800" cap="none" dirty="0">
                <a:solidFill>
                  <a:srgbClr val="FF0000"/>
                </a:solidFill>
                <a:latin typeface="Source Sans Pro" panose="020B0503030403020204" pitchFamily="34" charset="-18"/>
              </a:rPr>
              <a:t>budynku synagogi SZUL hitlerowcy  urządzili czasowo obóz dla około 200 więźniarek żydowskich pracujących </a:t>
            </a:r>
            <a:br>
              <a:rPr lang="pl-PL" sz="1800" cap="none" dirty="0">
                <a:solidFill>
                  <a:srgbClr val="FF0000"/>
                </a:solidFill>
                <a:latin typeface="Source Sans Pro" panose="020B0503030403020204" pitchFamily="34" charset="-18"/>
              </a:rPr>
            </a:br>
            <a:r>
              <a:rPr lang="pl-PL" sz="1800" cap="none" dirty="0">
                <a:solidFill>
                  <a:srgbClr val="FF0000"/>
                </a:solidFill>
                <a:latin typeface="Source Sans Pro" panose="020B0503030403020204" pitchFamily="34" charset="-18"/>
              </a:rPr>
              <a:t>w Gumowni. </a:t>
            </a:r>
          </a:p>
          <a:p>
            <a:endParaRPr lang="pl-PL" dirty="0"/>
          </a:p>
        </p:txBody>
      </p:sp>
      <p:pic>
        <p:nvPicPr>
          <p:cNvPr id="12" name="Symbol zastępczy zawartości 11" title="Ruiny synagogi SZUL po II wojnie światowej"/>
          <p:cNvPicPr>
            <a:picLocks noGrp="1" noChangeAspect="1"/>
          </p:cNvPicPr>
          <p:nvPr>
            <p:ph sz="half" idx="2"/>
          </p:nvPr>
        </p:nvPicPr>
        <p:blipFill>
          <a:blip r:embed="rId2" cstate="print"/>
          <a:stretch>
            <a:fillRect/>
          </a:stretch>
        </p:blipFill>
        <p:spPr>
          <a:xfrm>
            <a:off x="457200" y="3174992"/>
            <a:ext cx="4040188" cy="2500328"/>
          </a:xfrm>
          <a:effectLst>
            <a:glow rad="101600">
              <a:srgbClr val="0070C0">
                <a:alpha val="60000"/>
              </a:srgbClr>
            </a:glow>
          </a:effectLst>
        </p:spPr>
      </p:pic>
      <p:sp>
        <p:nvSpPr>
          <p:cNvPr id="5" name="Symbol zastępczy tekstu 4"/>
          <p:cNvSpPr>
            <a:spLocks noGrp="1"/>
          </p:cNvSpPr>
          <p:nvPr>
            <p:ph type="body" sz="quarter" idx="3"/>
          </p:nvPr>
        </p:nvSpPr>
        <p:spPr>
          <a:xfrm>
            <a:off x="432251" y="5805264"/>
            <a:ext cx="4041775" cy="872108"/>
          </a:xfrm>
        </p:spPr>
        <p:txBody>
          <a:bodyPr>
            <a:normAutofit lnSpcReduction="10000"/>
          </a:bodyPr>
          <a:lstStyle/>
          <a:p>
            <a:pPr lvl="0">
              <a:buClrTx/>
              <a:buSzTx/>
            </a:pPr>
            <a:endParaRPr lang="pl-PL" sz="1200" cap="none" dirty="0" smtClean="0">
              <a:solidFill>
                <a:prstClr val="black"/>
              </a:solidFill>
            </a:endParaRPr>
          </a:p>
          <a:p>
            <a:pPr lvl="0">
              <a:buClrTx/>
              <a:buSzTx/>
            </a:pPr>
            <a:r>
              <a:rPr lang="pl-PL" sz="1200" cap="none" dirty="0" smtClean="0">
                <a:solidFill>
                  <a:prstClr val="black"/>
                </a:solidFill>
                <a:latin typeface="Source Sans Pro" panose="020B0503030403020204" pitchFamily="34" charset="-18"/>
              </a:rPr>
              <a:t>Ruiny </a:t>
            </a:r>
            <a:r>
              <a:rPr lang="pl-PL" sz="1200" cap="none" dirty="0">
                <a:solidFill>
                  <a:prstClr val="black"/>
                </a:solidFill>
                <a:latin typeface="Source Sans Pro" panose="020B0503030403020204" pitchFamily="34" charset="-18"/>
              </a:rPr>
              <a:t>synagogi SZUL po II wojnie światowej</a:t>
            </a:r>
            <a:br>
              <a:rPr lang="pl-PL" sz="1200" cap="none" dirty="0">
                <a:solidFill>
                  <a:prstClr val="black"/>
                </a:solidFill>
                <a:latin typeface="Source Sans Pro" panose="020B0503030403020204" pitchFamily="34" charset="-18"/>
              </a:rPr>
            </a:br>
            <a:r>
              <a:rPr lang="pl-PL" sz="800" cap="none" dirty="0">
                <a:solidFill>
                  <a:prstClr val="black"/>
                </a:solidFill>
                <a:latin typeface="Source Sans Pro" panose="020B0503030403020204" pitchFamily="34" charset="-18"/>
              </a:rPr>
              <a:t>-udostępniła Ora Eyal (z domu Fleischer). </a:t>
            </a:r>
            <a:r>
              <a:rPr lang="pl-PL" sz="1800" b="0" cap="none" dirty="0">
                <a:solidFill>
                  <a:prstClr val="black"/>
                </a:solidFill>
                <a:latin typeface="Source Sans Pro" panose="020B0503030403020204" pitchFamily="34" charset="-18"/>
              </a:rPr>
              <a:t/>
            </a:r>
            <a:br>
              <a:rPr lang="pl-PL" sz="1800" b="0" cap="none" dirty="0">
                <a:solidFill>
                  <a:prstClr val="black"/>
                </a:solidFill>
                <a:latin typeface="Source Sans Pro" panose="020B0503030403020204" pitchFamily="34" charset="-18"/>
              </a:rPr>
            </a:br>
            <a:endParaRPr lang="pl-PL" sz="1800" cap="none" dirty="0">
              <a:solidFill>
                <a:prstClr val="black"/>
              </a:solidFill>
              <a:latin typeface="Source Sans Pro" panose="020B0503030403020204" pitchFamily="34" charset="-18"/>
            </a:endParaRPr>
          </a:p>
          <a:p>
            <a:endParaRPr lang="pl-PL" dirty="0"/>
          </a:p>
        </p:txBody>
      </p:sp>
      <p:sp>
        <p:nvSpPr>
          <p:cNvPr id="4" name="Symbol zastępczy zawartości 3"/>
          <p:cNvSpPr>
            <a:spLocks noGrp="1"/>
          </p:cNvSpPr>
          <p:nvPr>
            <p:ph sz="quarter" idx="4"/>
          </p:nvPr>
        </p:nvSpPr>
        <p:spPr>
          <a:xfrm>
            <a:off x="4644008" y="1628800"/>
            <a:ext cx="4206078" cy="4896544"/>
          </a:xfrm>
          <a:solidFill>
            <a:schemeClr val="accent4">
              <a:lumMod val="40000"/>
              <a:lumOff val="60000"/>
            </a:schemeClr>
          </a:solidFill>
        </p:spPr>
        <p:txBody>
          <a:bodyPr>
            <a:noAutofit/>
          </a:bodyPr>
          <a:lstStyle/>
          <a:p>
            <a:pPr marL="118745">
              <a:spcAft>
                <a:spcPts val="0"/>
              </a:spcAft>
            </a:pPr>
            <a:r>
              <a:rPr lang="pl-PL" sz="1200" b="1" dirty="0">
                <a:solidFill>
                  <a:srgbClr val="000000"/>
                </a:solidFill>
                <a:latin typeface="Source Sans Pro" panose="020B0503030403020204" pitchFamily="34" charset="-18"/>
              </a:rPr>
              <a:t>Według wspomnień Elimelecha Grossa, ściany trzebińskiej synagogi były pomalowane jasno brązową farbą olejną. Na tym tle były wymalowane przez artystę malarza anioły, lwy, sarny, ryby, ptaki. Był tam również obraz przedstawiający Mojżesza, schodzącego z góry Synaj z dziesięcioma przykazaniami.</a:t>
            </a:r>
            <a:endParaRPr lang="pl-PL" sz="1200" dirty="0">
              <a:latin typeface="Source Sans Pro" panose="020B0503030403020204" pitchFamily="34" charset="-18"/>
              <a:ea typeface="Times New Roman"/>
            </a:endParaRPr>
          </a:p>
          <a:p>
            <a:pPr marL="118745">
              <a:spcAft>
                <a:spcPts val="0"/>
              </a:spcAft>
            </a:pPr>
            <a:r>
              <a:rPr lang="pl-PL" sz="1200" b="1" dirty="0">
                <a:solidFill>
                  <a:srgbClr val="000000"/>
                </a:solidFill>
                <a:latin typeface="Source Sans Pro" panose="020B0503030403020204" pitchFamily="34" charset="-18"/>
              </a:rPr>
              <a:t>Na ścianach trzebińskiej świątyni zobrazowano też „Ścianę Płaczu” (pozostałą po zburzeniu świątyni w Jerozolimie, a także Hebron-Marat Hampcheila (gdzie są pochowani Abraham, Icchak, Jakub, Sara, Ryfka, Lea) i grób Racheli, (pochowanej w Bet-Lechem) W malowidle naściennym przedstawiono ponadto krajobraz z górami wokół Jerozolimy. Na ścianach pojawiały się też rysunki drzew i roślin. W tych malowidłach uwidaczniały się szczególnie kolory: złoty i zielony. </a:t>
            </a:r>
            <a:endParaRPr lang="pl-PL" sz="1200" dirty="0">
              <a:latin typeface="Source Sans Pro" panose="020B0503030403020204" pitchFamily="34" charset="-18"/>
              <a:ea typeface="Times New Roman"/>
            </a:endParaRPr>
          </a:p>
          <a:p>
            <a:pPr marL="118745">
              <a:spcAft>
                <a:spcPts val="0"/>
              </a:spcAft>
            </a:pPr>
            <a:r>
              <a:rPr lang="pl-PL" sz="1200" b="1" dirty="0">
                <a:solidFill>
                  <a:srgbClr val="000000"/>
                </a:solidFill>
                <a:latin typeface="Source Sans Pro" panose="020B0503030403020204" pitchFamily="34" charset="-18"/>
              </a:rPr>
              <a:t>Synagoga „Szul” w Trzebini oświetlona była mosiężnymi żyrandolami, zwisającymi z sufitu. Żyrandole te były przeznaczone na 8 i 12 świec, a zapalano je wieczorem, przed modlitwą w soboty i święta. Dla kobiet było osobne wejście do świątyni. Miały one specjalny balkon, umieszczony na wysokości drugiego piętra– by mogły słyszeć słowa kantora.</a:t>
            </a:r>
            <a:endParaRPr lang="pl-PL" sz="1200" dirty="0">
              <a:latin typeface="Source Sans Pro" panose="020B0503030403020204" pitchFamily="34" charset="-18"/>
              <a:ea typeface="Times New Roman"/>
            </a:endParaRPr>
          </a:p>
          <a:p>
            <a:pPr marL="118872" indent="0" algn="just">
              <a:buNone/>
            </a:pPr>
            <a:endParaRPr lang="pl-PL" sz="1200" b="1" dirty="0" smtClean="0"/>
          </a:p>
        </p:txBody>
      </p:sp>
    </p:spTree>
  </p:cSld>
  <p:clrMapOvr>
    <a:masterClrMapping/>
  </p:clrMapOvr>
  <p:transition spd="med" advTm="60000">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dirty="0" smtClean="0">
                <a:latin typeface="Source Sans Pro" panose="020B0503030403020204" pitchFamily="34" charset="-18"/>
              </a:rPr>
              <a:t>Centrum Trzebini i Plac Targowy </a:t>
            </a:r>
            <a:r>
              <a:rPr lang="pl-PL" sz="3600" dirty="0" smtClean="0">
                <a:latin typeface="Source Sans Pro" panose="020B0503030403020204" pitchFamily="34" charset="-18"/>
              </a:rPr>
              <a:t/>
            </a:r>
            <a:br>
              <a:rPr lang="pl-PL" sz="3600" dirty="0" smtClean="0">
                <a:latin typeface="Source Sans Pro" panose="020B0503030403020204" pitchFamily="34" charset="-18"/>
              </a:rPr>
            </a:br>
            <a:r>
              <a:rPr lang="pl-PL" sz="2400" dirty="0" smtClean="0">
                <a:latin typeface="Source Sans Pro" panose="020B0503030403020204" pitchFamily="34" charset="-18"/>
              </a:rPr>
              <a:t>– miejsce selekcji Żydów w okresie II wojny światowej </a:t>
            </a:r>
            <a:endParaRPr lang="pl-PL" sz="2400" dirty="0">
              <a:latin typeface="Source Sans Pro" panose="020B0503030403020204" pitchFamily="34" charset="-18"/>
            </a:endParaRPr>
          </a:p>
        </p:txBody>
      </p:sp>
      <p:sp>
        <p:nvSpPr>
          <p:cNvPr id="8" name="Symbol zastępczy tekstu 7"/>
          <p:cNvSpPr>
            <a:spLocks noGrp="1"/>
          </p:cNvSpPr>
          <p:nvPr>
            <p:ph type="body" idx="1"/>
          </p:nvPr>
        </p:nvSpPr>
        <p:spPr>
          <a:xfrm>
            <a:off x="323528" y="1988840"/>
            <a:ext cx="4040188" cy="785542"/>
          </a:xfrm>
        </p:spPr>
        <p:txBody>
          <a:bodyPr/>
          <a:lstStyle/>
          <a:p>
            <a:pPr lvl="0">
              <a:buClrTx/>
              <a:buSzTx/>
            </a:pPr>
            <a:r>
              <a:rPr lang="pl-PL" sz="1200" cap="none" dirty="0">
                <a:solidFill>
                  <a:prstClr val="black"/>
                </a:solidFill>
                <a:latin typeface="Source Sans Pro" panose="020B0503030403020204" pitchFamily="34" charset="-18"/>
              </a:rPr>
              <a:t>Rynek w Trzebini  w 1935 r. - z Sukiennicami  </a:t>
            </a:r>
            <a:r>
              <a:rPr lang="pl-PL" sz="1200" cap="none" dirty="0" smtClean="0">
                <a:solidFill>
                  <a:prstClr val="black"/>
                </a:solidFill>
                <a:latin typeface="Source Sans Pro" panose="020B0503030403020204" pitchFamily="34" charset="-18"/>
              </a:rPr>
              <a:t>(</a:t>
            </a:r>
            <a:r>
              <a:rPr lang="pl-PL" sz="1200" cap="none" dirty="0">
                <a:solidFill>
                  <a:prstClr val="black"/>
                </a:solidFill>
                <a:latin typeface="Source Sans Pro" panose="020B0503030403020204" pitchFamily="34" charset="-18"/>
              </a:rPr>
              <a:t>zburzonymi przez okupanta niemieckiego)  </a:t>
            </a:r>
            <a:br>
              <a:rPr lang="pl-PL" sz="1200" cap="none" dirty="0">
                <a:solidFill>
                  <a:prstClr val="black"/>
                </a:solidFill>
                <a:latin typeface="Source Sans Pro" panose="020B0503030403020204" pitchFamily="34" charset="-18"/>
              </a:rPr>
            </a:br>
            <a:r>
              <a:rPr lang="pl-PL" sz="900" cap="none" dirty="0">
                <a:solidFill>
                  <a:prstClr val="black"/>
                </a:solidFill>
                <a:latin typeface="Source Sans Pro" panose="020B0503030403020204" pitchFamily="34" charset="-18"/>
              </a:rPr>
              <a:t>-  fotografię  udostępnił Miejskiej Bibliotece Publicznej Franciszek Mazur</a:t>
            </a:r>
          </a:p>
          <a:p>
            <a:endParaRPr lang="pl-PL" dirty="0"/>
          </a:p>
        </p:txBody>
      </p:sp>
      <p:pic>
        <p:nvPicPr>
          <p:cNvPr id="5" name="Symbol zastępczy zawartości 4" title="Rynek w Trzebini  w 1935 r. - z Sukiennicami  "/>
          <p:cNvPicPr>
            <a:picLocks noGrp="1" noChangeAspect="1"/>
          </p:cNvPicPr>
          <p:nvPr>
            <p:ph sz="half" idx="2"/>
          </p:nvPr>
        </p:nvPicPr>
        <p:blipFill>
          <a:blip r:embed="rId2" cstate="print"/>
          <a:stretch>
            <a:fillRect/>
          </a:stretch>
        </p:blipFill>
        <p:spPr>
          <a:xfrm>
            <a:off x="457200" y="2969885"/>
            <a:ext cx="4040188" cy="2910543"/>
          </a:xfrm>
          <a:effectLst>
            <a:glow rad="101600">
              <a:srgbClr val="0070C0">
                <a:alpha val="60000"/>
              </a:srgbClr>
            </a:glow>
          </a:effectLst>
        </p:spPr>
      </p:pic>
      <p:sp>
        <p:nvSpPr>
          <p:cNvPr id="10" name="Symbol zastępczy zawartości 9"/>
          <p:cNvSpPr>
            <a:spLocks noGrp="1"/>
          </p:cNvSpPr>
          <p:nvPr>
            <p:ph sz="quarter" idx="4"/>
          </p:nvPr>
        </p:nvSpPr>
        <p:spPr>
          <a:xfrm>
            <a:off x="4644008" y="1700808"/>
            <a:ext cx="4319463" cy="4752528"/>
          </a:xfrm>
          <a:solidFill>
            <a:schemeClr val="accent1">
              <a:lumMod val="40000"/>
              <a:lumOff val="60000"/>
            </a:schemeClr>
          </a:solidFill>
          <a:ln>
            <a:solidFill>
              <a:schemeClr val="accent1">
                <a:lumMod val="60000"/>
                <a:lumOff val="40000"/>
              </a:schemeClr>
            </a:solidFill>
          </a:ln>
        </p:spPr>
        <p:txBody>
          <a:bodyPr>
            <a:normAutofit fontScale="25000" lnSpcReduction="20000"/>
          </a:bodyPr>
          <a:lstStyle/>
          <a:p>
            <a:pPr marL="118872" indent="0">
              <a:buNone/>
            </a:pPr>
            <a:r>
              <a:rPr lang="pl-PL" sz="5200" b="1" dirty="0">
                <a:solidFill>
                  <a:srgbClr val="FF0000"/>
                </a:solidFill>
                <a:latin typeface="Source Sans Pro" panose="020B0503030403020204" pitchFamily="34" charset="-18"/>
              </a:rPr>
              <a:t>W centrum Trzebini okupant niemiecki zorganizował dla Żydów małe getto. Obejmowało ono teren między ulicami Ochronkową i Krakowską oraz część  ulicy Piłsudskiego. W dniu 1 czerwca 1942 roku hitlerowcy dokonali na Placu Targowym selekcji  </a:t>
            </a:r>
            <a:r>
              <a:rPr lang="pl-PL" sz="5200" b="1" dirty="0" smtClean="0">
                <a:solidFill>
                  <a:srgbClr val="FF0000"/>
                </a:solidFill>
                <a:latin typeface="Source Sans Pro" panose="020B0503030403020204" pitchFamily="34" charset="-18"/>
              </a:rPr>
              <a:t>miejscowych </a:t>
            </a:r>
            <a:r>
              <a:rPr lang="pl-PL" sz="5200" b="1" dirty="0">
                <a:solidFill>
                  <a:srgbClr val="FF0000"/>
                </a:solidFill>
                <a:latin typeface="Source Sans Pro" panose="020B0503030403020204" pitchFamily="34" charset="-18"/>
              </a:rPr>
              <a:t>Żydów. Następnie skoszarowano ich w budynkach starej Gazowni. Wkrótce młodych i zdolnych do pracy popędzono do getta w Chrzanowie.  Ci, którzy pozostali w Gazowni, zostali wywiezieni do obozu koncentracyjnego Auschwitz- Birkenau.</a:t>
            </a:r>
            <a:endParaRPr lang="pl-PL" sz="5200" dirty="0">
              <a:solidFill>
                <a:srgbClr val="FF0000"/>
              </a:solidFill>
              <a:latin typeface="Source Sans Pro" panose="020B0503030403020204" pitchFamily="34" charset="-18"/>
            </a:endParaRPr>
          </a:p>
          <a:p>
            <a:pPr marL="118872" indent="0">
              <a:buNone/>
            </a:pPr>
            <a:r>
              <a:rPr lang="pl-PL" sz="5200" b="1" dirty="0">
                <a:latin typeface="Source Sans Pro" panose="020B0503030403020204" pitchFamily="34" charset="-18"/>
              </a:rPr>
              <a:t> </a:t>
            </a:r>
            <a:endParaRPr lang="pl-PL" sz="5200" dirty="0">
              <a:latin typeface="Source Sans Pro" panose="020B0503030403020204" pitchFamily="34" charset="-18"/>
            </a:endParaRPr>
          </a:p>
          <a:p>
            <a:pPr marL="118872" indent="0">
              <a:buNone/>
            </a:pPr>
            <a:r>
              <a:rPr lang="pl-PL" sz="5200" b="1" u="sng" dirty="0">
                <a:latin typeface="Source Sans Pro" panose="020B0503030403020204" pitchFamily="34" charset="-18"/>
              </a:rPr>
              <a:t>Franciszek Mazur  tak wspominał to wydarzenie: </a:t>
            </a:r>
            <a:endParaRPr lang="pl-PL" sz="5200" dirty="0">
              <a:latin typeface="Source Sans Pro" panose="020B0503030403020204" pitchFamily="34" charset="-18"/>
            </a:endParaRPr>
          </a:p>
          <a:p>
            <a:pPr marL="118872" indent="0">
              <a:buNone/>
            </a:pPr>
            <a:r>
              <a:rPr lang="pl-PL" sz="5200" b="1" i="1" dirty="0">
                <a:latin typeface="Source Sans Pro" panose="020B0503030403020204" pitchFamily="34" charset="-18"/>
              </a:rPr>
              <a:t>Pewnego dnia, o godzinie siódmej rano, wszystkim Żydom wydano rozkaz stawienia się na Placu Targowym. Izraelici spodziewali się już wcześniej wywiezienia z miasta, ale nie wiedzieli kiedy to nastąpi – z tego też względu, wielu z nich ukryło się w pobliskich lasach […]. Domy, w których mieszkali Żydzi, sprawdzali niemiecki policjant i niemiecki żołnierz. Tych, którzy jeszcze pozostali w domach, brutalnie wyrzucali i „pędzili” na Plac Targowy. Weszli też do naszego domu i jeden z nich zapytał: „</a:t>
            </a:r>
            <a:r>
              <a:rPr lang="pl-PL" sz="5200" b="1" i="1" dirty="0" err="1">
                <a:latin typeface="Source Sans Pro" panose="020B0503030403020204" pitchFamily="34" charset="-18"/>
              </a:rPr>
              <a:t>Du</a:t>
            </a:r>
            <a:r>
              <a:rPr lang="pl-PL" sz="5200" b="1" i="1" dirty="0">
                <a:latin typeface="Source Sans Pro" panose="020B0503030403020204" pitchFamily="34" charset="-18"/>
              </a:rPr>
              <a:t> </a:t>
            </a:r>
            <a:r>
              <a:rPr lang="pl-PL" sz="5200" b="1" i="1" dirty="0" err="1">
                <a:latin typeface="Source Sans Pro" panose="020B0503030403020204" pitchFamily="34" charset="-18"/>
              </a:rPr>
              <a:t>bist</a:t>
            </a:r>
            <a:r>
              <a:rPr lang="pl-PL" sz="5200" b="1" i="1" dirty="0">
                <a:latin typeface="Source Sans Pro" panose="020B0503030403020204" pitchFamily="34" charset="-18"/>
              </a:rPr>
              <a:t> </a:t>
            </a:r>
            <a:r>
              <a:rPr lang="pl-PL" sz="5200" b="1" i="1" dirty="0" err="1">
                <a:latin typeface="Source Sans Pro" panose="020B0503030403020204" pitchFamily="34" charset="-18"/>
              </a:rPr>
              <a:t>Jude</a:t>
            </a:r>
            <a:r>
              <a:rPr lang="pl-PL" sz="5200" b="1" i="1" dirty="0">
                <a:latin typeface="Source Sans Pro" panose="020B0503030403020204" pitchFamily="34" charset="-18"/>
              </a:rPr>
              <a:t>?” Odpowiedziałem: „</a:t>
            </a:r>
            <a:r>
              <a:rPr lang="pl-PL" sz="5200" b="1" i="1" dirty="0" err="1">
                <a:latin typeface="Source Sans Pro" panose="020B0503030403020204" pitchFamily="34" charset="-18"/>
              </a:rPr>
              <a:t>Nein</a:t>
            </a:r>
            <a:r>
              <a:rPr lang="pl-PL" sz="5200" b="1" i="1" dirty="0">
                <a:latin typeface="Source Sans Pro" panose="020B0503030403020204" pitchFamily="34" charset="-18"/>
              </a:rPr>
              <a:t>, Pole”. Powyżej naszego domu, w budynku należącym do rodziny Kołodziejczyków, mieszkała starsza Żydówka z chłopcem – przez otwarte drzwi widziałem jak Niemcy ich bili i wypędzili na ten plac. Patrzyliśmy, co będzie dalej. […] Niemcy przystąpili do selekcji Żydów według płci i wieku. Dzieci odbierano matkom. </a:t>
            </a:r>
            <a:endParaRPr lang="pl-PL" sz="5200" dirty="0">
              <a:latin typeface="Source Sans Pro" panose="020B0503030403020204" pitchFamily="34" charset="-18"/>
            </a:endParaRPr>
          </a:p>
          <a:p>
            <a:pPr algn="just">
              <a:buNone/>
            </a:pPr>
            <a:endParaRPr lang="pl-PL" dirty="0"/>
          </a:p>
        </p:txBody>
      </p:sp>
    </p:spTree>
  </p:cSld>
  <p:clrMapOvr>
    <a:masterClrMapping/>
  </p:clrMapOvr>
  <p:transition spd="med" advTm="60000">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400" dirty="0" smtClean="0">
                <a:latin typeface="Source Sans Pro" panose="020B0503030403020204" pitchFamily="34" charset="-18"/>
              </a:rPr>
              <a:t>Centrum Trzebini i Plac Targowy </a:t>
            </a:r>
            <a:r>
              <a:rPr lang="pl-PL" sz="6600" dirty="0" smtClean="0">
                <a:latin typeface="Source Sans Pro" panose="020B0503030403020204" pitchFamily="34" charset="-18"/>
              </a:rPr>
              <a:t/>
            </a:r>
            <a:br>
              <a:rPr lang="pl-PL" sz="6600" dirty="0" smtClean="0">
                <a:latin typeface="Source Sans Pro" panose="020B0503030403020204" pitchFamily="34" charset="-18"/>
              </a:rPr>
            </a:br>
            <a:r>
              <a:rPr lang="pl-PL" sz="2400" dirty="0" smtClean="0">
                <a:latin typeface="Source Sans Pro" panose="020B0503030403020204" pitchFamily="34" charset="-18"/>
              </a:rPr>
              <a:t>– miejsce selekcji Żydów w czasie II wojny światowej </a:t>
            </a:r>
            <a:endParaRPr lang="pl-PL" sz="2400" dirty="0">
              <a:latin typeface="Source Sans Pro" panose="020B0503030403020204" pitchFamily="34" charset="-18"/>
            </a:endParaRPr>
          </a:p>
        </p:txBody>
      </p:sp>
      <p:sp>
        <p:nvSpPr>
          <p:cNvPr id="8" name="Symbol zastępczy tekstu 7"/>
          <p:cNvSpPr>
            <a:spLocks noGrp="1"/>
          </p:cNvSpPr>
          <p:nvPr>
            <p:ph type="body" sz="quarter" idx="3"/>
          </p:nvPr>
        </p:nvSpPr>
        <p:spPr>
          <a:xfrm>
            <a:off x="251520" y="5373216"/>
            <a:ext cx="4245882" cy="822306"/>
          </a:xfrm>
        </p:spPr>
        <p:txBody>
          <a:bodyPr>
            <a:normAutofit fontScale="92500" lnSpcReduction="20000"/>
          </a:bodyPr>
          <a:lstStyle/>
          <a:p>
            <a:pPr lvl="0" algn="ctr">
              <a:buClrTx/>
              <a:buSzTx/>
            </a:pPr>
            <a:endParaRPr lang="pl-PL" sz="1200" cap="none" dirty="0" smtClean="0">
              <a:solidFill>
                <a:prstClr val="black"/>
              </a:solidFill>
            </a:endParaRPr>
          </a:p>
          <a:p>
            <a:pPr lvl="0">
              <a:buClrTx/>
              <a:buSzTx/>
            </a:pPr>
            <a:r>
              <a:rPr lang="pl-PL" sz="1200" cap="none" dirty="0" smtClean="0">
                <a:solidFill>
                  <a:prstClr val="black"/>
                </a:solidFill>
                <a:latin typeface="Source Sans Pro" panose="020B0503030403020204" pitchFamily="34" charset="-18"/>
              </a:rPr>
              <a:t>Te </a:t>
            </a:r>
            <a:r>
              <a:rPr lang="pl-PL" sz="1200" cap="none" dirty="0">
                <a:solidFill>
                  <a:prstClr val="black"/>
                </a:solidFill>
                <a:latin typeface="Source Sans Pro" panose="020B0503030403020204" pitchFamily="34" charset="-18"/>
              </a:rPr>
              <a:t>kamienice przy trzebińskim Rynku  (z przełomu  XIX i XX w.) „pamiętają” okres okupacji niemieckiej i  przeprowadzoną </a:t>
            </a:r>
            <a:br>
              <a:rPr lang="pl-PL" sz="1200" cap="none" dirty="0">
                <a:solidFill>
                  <a:prstClr val="black"/>
                </a:solidFill>
                <a:latin typeface="Source Sans Pro" panose="020B0503030403020204" pitchFamily="34" charset="-18"/>
              </a:rPr>
            </a:br>
            <a:r>
              <a:rPr lang="pl-PL" sz="1200" cap="none" dirty="0">
                <a:solidFill>
                  <a:prstClr val="black"/>
                </a:solidFill>
                <a:latin typeface="Source Sans Pro" panose="020B0503030403020204" pitchFamily="34" charset="-18"/>
              </a:rPr>
              <a:t>przez  hitlerowców  selekcję  Żydów  -  na Placu Targowym </a:t>
            </a:r>
            <a:br>
              <a:rPr lang="pl-PL" sz="1200" cap="none" dirty="0">
                <a:solidFill>
                  <a:prstClr val="black"/>
                </a:solidFill>
                <a:latin typeface="Source Sans Pro" panose="020B0503030403020204" pitchFamily="34" charset="-18"/>
              </a:rPr>
            </a:br>
            <a:r>
              <a:rPr lang="pl-PL" sz="1200" cap="none" dirty="0">
                <a:solidFill>
                  <a:prstClr val="black"/>
                </a:solidFill>
                <a:latin typeface="Source Sans Pro" panose="020B0503030403020204" pitchFamily="34" charset="-18"/>
              </a:rPr>
              <a:t>w dniu 1 czerwca 1942 r</a:t>
            </a:r>
            <a:r>
              <a:rPr lang="pl-PL" sz="1000" cap="none" dirty="0">
                <a:solidFill>
                  <a:prstClr val="black"/>
                </a:solidFill>
                <a:latin typeface="Source Sans Pro" panose="020B0503030403020204" pitchFamily="34" charset="-18"/>
              </a:rPr>
              <a:t>.  (foto: J. Piskorz)</a:t>
            </a:r>
          </a:p>
          <a:p>
            <a:endParaRPr lang="pl-PL" dirty="0"/>
          </a:p>
        </p:txBody>
      </p:sp>
      <p:sp>
        <p:nvSpPr>
          <p:cNvPr id="9" name="Symbol zastępczy zawartości 8"/>
          <p:cNvSpPr>
            <a:spLocks noGrp="1"/>
          </p:cNvSpPr>
          <p:nvPr>
            <p:ph sz="quarter" idx="4"/>
          </p:nvPr>
        </p:nvSpPr>
        <p:spPr>
          <a:xfrm>
            <a:off x="4716016" y="1700808"/>
            <a:ext cx="4191220" cy="4680519"/>
          </a:xfrm>
          <a:solidFill>
            <a:schemeClr val="accent1">
              <a:lumMod val="60000"/>
              <a:lumOff val="40000"/>
            </a:schemeClr>
          </a:solidFill>
        </p:spPr>
        <p:txBody>
          <a:bodyPr>
            <a:normAutofit/>
          </a:bodyPr>
          <a:lstStyle/>
          <a:p>
            <a:pPr marL="118872" indent="0">
              <a:spcAft>
                <a:spcPts val="0"/>
              </a:spcAft>
              <a:buNone/>
            </a:pPr>
            <a:r>
              <a:rPr lang="pl-PL" sz="1400" b="1" i="1" dirty="0">
                <a:solidFill>
                  <a:srgbClr val="000000"/>
                </a:solidFill>
                <a:latin typeface="Source Sans Pro" panose="020B0503030403020204" pitchFamily="34" charset="-18"/>
              </a:rPr>
              <a:t>Była pewna Żydówka, nazwiskiem Syma, która miała córkę posiadającą dziecko (może czteromiesięczne niemowlę). W pewnym momencie babka tego dziecka wyjęła je z wózka i trzymała na rękach. Przyglądał się temu sławny trzebiński „gestapowiec”, Wilhelm Bohusch (ubrany po cywilnemu). Kiedy policjant niemiecki chciał odebrać tej kobiecie dziecko, a ona wciąż mocno i „kurczowo” je trzymała, doskoczył Bohusch, który uderzył Symę w twarz, a następnie chwycił to dziecko za głowę, wyciągnął je z poduszki, po czym – podrzuciwszy do góry – uderzył nim o bruk. Następnie Bohusch stanął w pobliżu nas, gdzie stały też dwie starsze kobiety – bardzo rozpaczające nad tym okrucieństwem. Wtedy Bohusch powiedział: „Jak ich tak żałujecie, to chodźcie” – i dołączył te dwie kobiety do grupy Żydówek. Później jednak zostały one zwolnione z budynków Gazowni, bo widziałem je – jak płacząc, biegły ulicą –  </a:t>
            </a:r>
            <a:r>
              <a:rPr lang="pl-PL" sz="1400" b="1" dirty="0">
                <a:solidFill>
                  <a:srgbClr val="000000"/>
                </a:solidFill>
                <a:latin typeface="Source Sans Pro" panose="020B0503030403020204" pitchFamily="34" charset="-18"/>
              </a:rPr>
              <a:t>ze  wspomnień Franciszka Mazura</a:t>
            </a:r>
            <a:r>
              <a:rPr lang="pl-PL" sz="1400" b="1" dirty="0" smtClean="0">
                <a:solidFill>
                  <a:srgbClr val="000000"/>
                </a:solidFill>
                <a:latin typeface="Source Sans Pro" panose="020B0503030403020204" pitchFamily="34" charset="-18"/>
              </a:rPr>
              <a:t>.</a:t>
            </a:r>
            <a:endParaRPr lang="pl-PL" sz="1400" dirty="0">
              <a:latin typeface="Source Sans Pro" panose="020B0503030403020204" pitchFamily="34" charset="-18"/>
              <a:ea typeface="Times New Roman"/>
            </a:endParaRPr>
          </a:p>
        </p:txBody>
      </p:sp>
      <p:pic>
        <p:nvPicPr>
          <p:cNvPr id="12" name="Symbol zastępczy zawartości 11" title=" Kamienice przy trzebińskim Rynku  (z przełomu  XIX i XX w.)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9512" y="1916832"/>
            <a:ext cx="4377183" cy="3320822"/>
          </a:xfrm>
        </p:spPr>
      </p:pic>
    </p:spTree>
  </p:cSld>
  <p:clrMapOvr>
    <a:masterClrMapping/>
  </p:clrMapOvr>
  <p:transition advTm="60000">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Centrum Trzebini i Plac Targowy</a:t>
            </a:r>
            <a:r>
              <a:rPr lang="pl-PL" sz="3600" dirty="0" smtClean="0">
                <a:latin typeface="Source Sans Pro" panose="020B0503030403020204" pitchFamily="34" charset="-18"/>
              </a:rPr>
              <a:t/>
            </a:r>
            <a:br>
              <a:rPr lang="pl-PL" sz="3600" dirty="0" smtClean="0">
                <a:latin typeface="Source Sans Pro" panose="020B0503030403020204" pitchFamily="34" charset="-18"/>
              </a:rPr>
            </a:br>
            <a:r>
              <a:rPr lang="pl-PL" sz="2400" dirty="0" smtClean="0">
                <a:latin typeface="Source Sans Pro" panose="020B0503030403020204" pitchFamily="34" charset="-18"/>
              </a:rPr>
              <a:t>– miejsce selekcji Żydów  w okresie II wojny światowej </a:t>
            </a:r>
            <a:endParaRPr lang="pl-PL" sz="2400" dirty="0">
              <a:latin typeface="Source Sans Pro" panose="020B0503030403020204" pitchFamily="34" charset="-18"/>
            </a:endParaRPr>
          </a:p>
        </p:txBody>
      </p:sp>
      <p:sp>
        <p:nvSpPr>
          <p:cNvPr id="5" name="Symbol zastępczy tekstu 4"/>
          <p:cNvSpPr>
            <a:spLocks noGrp="1"/>
          </p:cNvSpPr>
          <p:nvPr>
            <p:ph type="body" idx="1"/>
          </p:nvPr>
        </p:nvSpPr>
        <p:spPr>
          <a:xfrm>
            <a:off x="395536" y="6165304"/>
            <a:ext cx="4173860" cy="627382"/>
          </a:xfrm>
        </p:spPr>
        <p:txBody>
          <a:bodyPr>
            <a:normAutofit fontScale="70000" lnSpcReduction="20000"/>
          </a:bodyPr>
          <a:lstStyle/>
          <a:p>
            <a:pPr lvl="0" algn="ctr">
              <a:buClrTx/>
              <a:buSzTx/>
            </a:pPr>
            <a:endParaRPr lang="pl-PL" sz="1400" cap="none" dirty="0" smtClean="0">
              <a:solidFill>
                <a:prstClr val="black"/>
              </a:solidFill>
            </a:endParaRPr>
          </a:p>
          <a:p>
            <a:pPr lvl="0">
              <a:buClrTx/>
              <a:buSzTx/>
            </a:pPr>
            <a:r>
              <a:rPr lang="pl-PL" sz="1400" cap="none" dirty="0" smtClean="0">
                <a:solidFill>
                  <a:prstClr val="black"/>
                </a:solidFill>
                <a:latin typeface="Source Sans Pro" panose="020B0503030403020204" pitchFamily="34" charset="-18"/>
              </a:rPr>
              <a:t>Rynek  </a:t>
            </a:r>
            <a:r>
              <a:rPr lang="pl-PL" sz="1400" cap="none" dirty="0">
                <a:solidFill>
                  <a:prstClr val="black"/>
                </a:solidFill>
                <a:latin typeface="Source Sans Pro" panose="020B0503030403020204" pitchFamily="34" charset="-18"/>
              </a:rPr>
              <a:t>i wlot do ulicy Krakowskiej  w  latach 30. XX w. (ze zbiorów </a:t>
            </a:r>
            <a:br>
              <a:rPr lang="pl-PL" sz="1400" cap="none" dirty="0">
                <a:solidFill>
                  <a:prstClr val="black"/>
                </a:solidFill>
                <a:latin typeface="Source Sans Pro" panose="020B0503030403020204" pitchFamily="34" charset="-18"/>
              </a:rPr>
            </a:br>
            <a:r>
              <a:rPr lang="pl-PL" sz="1400" cap="none" dirty="0">
                <a:solidFill>
                  <a:prstClr val="black"/>
                </a:solidFill>
                <a:latin typeface="Source Sans Pro" panose="020B0503030403020204" pitchFamily="34" charset="-18"/>
              </a:rPr>
              <a:t> A. Kostki)  i współcześnie (foto: Wydz. Promocji U.M. Trzebini)</a:t>
            </a:r>
            <a:r>
              <a:rPr lang="pl-PL" sz="1400" cap="none" dirty="0">
                <a:solidFill>
                  <a:prstClr val="black"/>
                </a:solidFill>
              </a:rPr>
              <a:t/>
            </a:r>
            <a:br>
              <a:rPr lang="pl-PL" sz="1400" cap="none" dirty="0">
                <a:solidFill>
                  <a:prstClr val="black"/>
                </a:solidFill>
              </a:rPr>
            </a:br>
            <a:endParaRPr lang="pl-PL" sz="1400" u="sng" cap="none" dirty="0">
              <a:solidFill>
                <a:prstClr val="black"/>
              </a:solidFill>
            </a:endParaRPr>
          </a:p>
          <a:p>
            <a:endParaRPr lang="pl-PL" dirty="0"/>
          </a:p>
        </p:txBody>
      </p:sp>
      <p:sp>
        <p:nvSpPr>
          <p:cNvPr id="4" name="Symbol zastępczy zawartości 3"/>
          <p:cNvSpPr>
            <a:spLocks noGrp="1"/>
          </p:cNvSpPr>
          <p:nvPr>
            <p:ph sz="quarter" idx="4"/>
          </p:nvPr>
        </p:nvSpPr>
        <p:spPr>
          <a:xfrm>
            <a:off x="4645025" y="1844824"/>
            <a:ext cx="4247455" cy="4907039"/>
          </a:xfrm>
          <a:solidFill>
            <a:schemeClr val="accent1">
              <a:lumMod val="40000"/>
              <a:lumOff val="60000"/>
            </a:schemeClr>
          </a:solidFill>
        </p:spPr>
        <p:txBody>
          <a:bodyPr>
            <a:normAutofit/>
          </a:bodyPr>
          <a:lstStyle/>
          <a:p>
            <a:pPr marL="118872" indent="0">
              <a:spcAft>
                <a:spcPts val="0"/>
              </a:spcAft>
              <a:buNone/>
            </a:pPr>
            <a:r>
              <a:rPr lang="pl-PL" sz="1200" b="1" u="sng" dirty="0" smtClean="0">
                <a:solidFill>
                  <a:srgbClr val="000000"/>
                </a:solidFill>
                <a:latin typeface="Source Sans Pro" panose="020B0503030403020204" pitchFamily="34" charset="-18"/>
              </a:rPr>
              <a:t>Ze wspomnień </a:t>
            </a:r>
            <a:r>
              <a:rPr lang="pl-PL" sz="1200" b="1" u="sng" dirty="0">
                <a:solidFill>
                  <a:srgbClr val="000000"/>
                </a:solidFill>
                <a:latin typeface="Source Sans Pro" panose="020B0503030403020204" pitchFamily="34" charset="-18"/>
              </a:rPr>
              <a:t>Elimelecha Grossa</a:t>
            </a:r>
            <a:r>
              <a:rPr lang="pl-PL" sz="1200" b="1" dirty="0">
                <a:solidFill>
                  <a:srgbClr val="000000"/>
                </a:solidFill>
                <a:latin typeface="Source Sans Pro" panose="020B0503030403020204" pitchFamily="34" charset="-18"/>
              </a:rPr>
              <a:t>: </a:t>
            </a:r>
            <a:endParaRPr lang="pl-PL" sz="1200" dirty="0">
              <a:latin typeface="Source Sans Pro" panose="020B0503030403020204" pitchFamily="34" charset="-18"/>
              <a:ea typeface="Times New Roman"/>
            </a:endParaRPr>
          </a:p>
          <a:p>
            <a:pPr marL="118872" indent="0">
              <a:spcAft>
                <a:spcPts val="0"/>
              </a:spcAft>
              <a:buNone/>
            </a:pPr>
            <a:r>
              <a:rPr lang="pl-PL" sz="1200" b="1" i="1" dirty="0">
                <a:solidFill>
                  <a:srgbClr val="000000"/>
                </a:solidFill>
                <a:latin typeface="Source Sans Pro" panose="020B0503030403020204" pitchFamily="34" charset="-18"/>
              </a:rPr>
              <a:t>Po tygodniu musieliśmy stawić się na Targowicę, gdzie była komisja, składająca się z Niemców i paru Żydów. Odbyła się selekcja. Szły całe rodziny, które rozdzielano na prawo i na lewo. Młodych i zdrowych oddzielano od starszych, chorych oraz dzieci. Ci, którzy zostali w Gazowni (starcy, chorzy i dzieci), po 10 dniach zostali wywiezieni do Auschwitz. Z tych ludzi nikt nie wrócił, a moja matka była między nimi. Trochę mężczyzn i dziewcząt – w liczbie około 100 – wysłano do Chrzanowa. Mieszkające jeszcze w Trzebini dziewczęta pracowały w „Gumowni”, zawsze na nocną zmianę.</a:t>
            </a:r>
            <a:endParaRPr lang="pl-PL" sz="1200" dirty="0">
              <a:latin typeface="Source Sans Pro" panose="020B0503030403020204" pitchFamily="34" charset="-18"/>
              <a:ea typeface="Times New Roman"/>
            </a:endParaRPr>
          </a:p>
          <a:p>
            <a:pPr marL="118872" indent="0">
              <a:spcAft>
                <a:spcPts val="0"/>
              </a:spcAft>
              <a:buNone/>
            </a:pPr>
            <a:r>
              <a:rPr lang="pl-PL" sz="1200" dirty="0">
                <a:latin typeface="Source Sans Pro" panose="020B0503030403020204" pitchFamily="34" charset="-18"/>
                <a:ea typeface="Times New Roman"/>
              </a:rPr>
              <a:t> </a:t>
            </a:r>
          </a:p>
          <a:p>
            <a:pPr marL="118872" indent="0">
              <a:spcAft>
                <a:spcPts val="0"/>
              </a:spcAft>
              <a:buNone/>
            </a:pPr>
            <a:r>
              <a:rPr lang="pl-PL" sz="1200" b="1" u="sng" dirty="0" smtClean="0">
                <a:solidFill>
                  <a:srgbClr val="000000"/>
                </a:solidFill>
                <a:latin typeface="Source Sans Pro" panose="020B0503030403020204" pitchFamily="34" charset="-18"/>
              </a:rPr>
              <a:t>Ze wspomnień </a:t>
            </a:r>
            <a:r>
              <a:rPr lang="pl-PL" sz="1200" b="1" u="sng" dirty="0">
                <a:solidFill>
                  <a:srgbClr val="000000"/>
                </a:solidFill>
                <a:latin typeface="Source Sans Pro" panose="020B0503030403020204" pitchFamily="34" charset="-18"/>
              </a:rPr>
              <a:t>Aleksandry Kosobudzkiej: </a:t>
            </a:r>
            <a:endParaRPr lang="pl-PL" sz="1200" dirty="0">
              <a:latin typeface="Source Sans Pro" panose="020B0503030403020204" pitchFamily="34" charset="-18"/>
              <a:ea typeface="Times New Roman"/>
            </a:endParaRPr>
          </a:p>
          <a:p>
            <a:pPr marL="118872" indent="0">
              <a:spcAft>
                <a:spcPts val="0"/>
              </a:spcAft>
              <a:buNone/>
            </a:pPr>
            <a:r>
              <a:rPr lang="pl-PL" sz="1200" b="1" i="1" dirty="0" smtClean="0">
                <a:solidFill>
                  <a:srgbClr val="000000"/>
                </a:solidFill>
                <a:latin typeface="Source Sans Pro" panose="020B0503030403020204" pitchFamily="34" charset="-18"/>
              </a:rPr>
              <a:t>Pamiętam jak </a:t>
            </a:r>
            <a:r>
              <a:rPr lang="pl-PL" sz="1200" b="1" i="1" dirty="0">
                <a:solidFill>
                  <a:srgbClr val="000000"/>
                </a:solidFill>
                <a:latin typeface="Source Sans Pro" panose="020B0503030403020204" pitchFamily="34" charset="-18"/>
              </a:rPr>
              <a:t>kiedyś przechodziłam ulicą Piłsudskiego, a tam za budynkiem obecnej poczty była brama. Niemcy, wychodząc z tej bramy, ciągnęli po ziemi starą Żydówkę. Przy bramie stało auto ciężarowe i ci Niemcy wrzucili ją „jak worek” na pakę tego samochodu (było to straszne). Wtedy wywozili Żydów. </a:t>
            </a:r>
            <a:endParaRPr lang="pl-PL" sz="1200" dirty="0">
              <a:latin typeface="Source Sans Pro" panose="020B0503030403020204" pitchFamily="34" charset="-18"/>
              <a:ea typeface="Times New Roman"/>
            </a:endParaRPr>
          </a:p>
          <a:p>
            <a:pPr marL="118872" indent="0">
              <a:spcAft>
                <a:spcPts val="0"/>
              </a:spcAft>
              <a:buNone/>
            </a:pPr>
            <a:r>
              <a:rPr lang="pl-PL" sz="1200" b="1" i="1" dirty="0">
                <a:solidFill>
                  <a:srgbClr val="000000"/>
                </a:solidFill>
                <a:latin typeface="Source Sans Pro" panose="020B0503030403020204" pitchFamily="34" charset="-18"/>
              </a:rPr>
              <a:t>Przypominam też sobie policję żydowską, którą utworzyli Niemcy. Ci żydowscy policjanci chodzili po Trzebini w białych czapkach i wypełniali gorliwie niemieckie polecenia, bo chcieli chronić siebie.</a:t>
            </a:r>
            <a:endParaRPr lang="pl-PL" sz="1200" dirty="0">
              <a:latin typeface="Source Sans Pro" panose="020B0503030403020204" pitchFamily="34" charset="-18"/>
              <a:ea typeface="Times New Roman"/>
            </a:endParaRPr>
          </a:p>
          <a:p>
            <a:pPr algn="just">
              <a:buNone/>
            </a:pPr>
            <a:endParaRPr lang="pl-PL" sz="1200" b="1" dirty="0" smtClean="0">
              <a:solidFill>
                <a:srgbClr val="0070C0"/>
              </a:solidFill>
            </a:endParaRPr>
          </a:p>
        </p:txBody>
      </p:sp>
      <p:pic>
        <p:nvPicPr>
          <p:cNvPr id="11" name="Symbol zastępczy zawartości 10" title="Rynek  i wlot do ulicy Krakowskiej  w  latach 30. XX w."/>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43608" y="2132856"/>
            <a:ext cx="2820249" cy="3951287"/>
          </a:xfrm>
        </p:spPr>
      </p:pic>
    </p:spTree>
  </p:cSld>
  <p:clrMapOvr>
    <a:masterClrMapping/>
  </p:clrMapOvr>
  <p:transition spd="med" advTm="60000">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Synagoga Kupiecka </a:t>
            </a:r>
            <a:r>
              <a:rPr lang="pl-PL" dirty="0" smtClean="0">
                <a:latin typeface="Source Sans Pro" panose="020B0503030403020204" pitchFamily="34" charset="-18"/>
              </a:rPr>
              <a:t/>
            </a:r>
            <a:br>
              <a:rPr lang="pl-PL" dirty="0" smtClean="0">
                <a:latin typeface="Source Sans Pro" panose="020B0503030403020204" pitchFamily="34" charset="-18"/>
              </a:rPr>
            </a:br>
            <a:r>
              <a:rPr lang="pl-PL" sz="2700" dirty="0" smtClean="0">
                <a:latin typeface="Source Sans Pro" panose="020B0503030403020204" pitchFamily="34" charset="-18"/>
              </a:rPr>
              <a:t>-</a:t>
            </a:r>
            <a:r>
              <a:rPr lang="pl-PL" sz="1400" dirty="0" smtClean="0">
                <a:latin typeface="Source Sans Pro" panose="020B0503030403020204" pitchFamily="34" charset="-18"/>
              </a:rPr>
              <a:t> </a:t>
            </a:r>
            <a:r>
              <a:rPr lang="pl-PL" sz="2400" dirty="0" smtClean="0">
                <a:latin typeface="Source Sans Pro" panose="020B0503030403020204" pitchFamily="34" charset="-18"/>
              </a:rPr>
              <a:t>przy obecnej ulicy </a:t>
            </a:r>
            <a:r>
              <a:rPr lang="pl-PL" sz="2700" dirty="0" smtClean="0">
                <a:latin typeface="Source Sans Pro" panose="020B0503030403020204" pitchFamily="34" charset="-18"/>
              </a:rPr>
              <a:t>Piłsudskiego</a:t>
            </a:r>
            <a:endParaRPr lang="pl-PL" sz="2700" dirty="0">
              <a:latin typeface="Source Sans Pro" panose="020B0503030403020204" pitchFamily="34" charset="-18"/>
            </a:endParaRPr>
          </a:p>
        </p:txBody>
      </p:sp>
      <p:sp>
        <p:nvSpPr>
          <p:cNvPr id="3" name="Symbol zastępczy tekstu 2"/>
          <p:cNvSpPr>
            <a:spLocks noGrp="1"/>
          </p:cNvSpPr>
          <p:nvPr>
            <p:ph type="body" idx="1"/>
          </p:nvPr>
        </p:nvSpPr>
        <p:spPr>
          <a:xfrm>
            <a:off x="323528" y="5949280"/>
            <a:ext cx="4040188" cy="715355"/>
          </a:xfrm>
        </p:spPr>
        <p:txBody>
          <a:bodyPr/>
          <a:lstStyle/>
          <a:p>
            <a:pPr lvl="0">
              <a:buClrTx/>
              <a:buSzTx/>
            </a:pPr>
            <a:r>
              <a:rPr lang="pl-PL" sz="1200" cap="none" dirty="0">
                <a:solidFill>
                  <a:prstClr val="black"/>
                </a:solidFill>
              </a:rPr>
              <a:t>Synagoga Kupiecka w Trzebini, stan z 2013  r. </a:t>
            </a:r>
            <a:r>
              <a:rPr lang="pl-PL" sz="1000" cap="none" dirty="0">
                <a:solidFill>
                  <a:prstClr val="black"/>
                </a:solidFill>
              </a:rPr>
              <a:t>(foto: A. Kostka) </a:t>
            </a:r>
          </a:p>
          <a:p>
            <a:endParaRPr lang="pl-PL" dirty="0"/>
          </a:p>
        </p:txBody>
      </p:sp>
      <p:pic>
        <p:nvPicPr>
          <p:cNvPr id="14" name="Symbol zastępczy zawartości 13" title="Synagoga Kupiecka w Trzebini, stan z 2013  r."/>
          <p:cNvPicPr>
            <a:picLocks noGrp="1" noChangeAspect="1"/>
          </p:cNvPicPr>
          <p:nvPr>
            <p:ph sz="half" idx="2"/>
          </p:nvPr>
        </p:nvPicPr>
        <p:blipFill>
          <a:blip r:embed="rId2" cstate="print"/>
          <a:stretch>
            <a:fillRect/>
          </a:stretch>
        </p:blipFill>
        <p:spPr>
          <a:xfrm>
            <a:off x="323528" y="2564904"/>
            <a:ext cx="4040188" cy="3230812"/>
          </a:xfrm>
          <a:effectLst>
            <a:glow rad="101600">
              <a:srgbClr val="0070C0">
                <a:alpha val="60000"/>
              </a:srgbClr>
            </a:glow>
          </a:effectLst>
        </p:spPr>
      </p:pic>
      <p:sp>
        <p:nvSpPr>
          <p:cNvPr id="4" name="Symbol zastępczy zawartości 3"/>
          <p:cNvSpPr>
            <a:spLocks noGrp="1"/>
          </p:cNvSpPr>
          <p:nvPr>
            <p:ph sz="quarter" idx="4"/>
          </p:nvPr>
        </p:nvSpPr>
        <p:spPr>
          <a:xfrm>
            <a:off x="4644008" y="1988840"/>
            <a:ext cx="4391471" cy="4104456"/>
          </a:xfrm>
          <a:solidFill>
            <a:schemeClr val="accent4">
              <a:lumMod val="40000"/>
              <a:lumOff val="60000"/>
            </a:schemeClr>
          </a:solidFill>
        </p:spPr>
        <p:txBody>
          <a:bodyPr>
            <a:noAutofit/>
          </a:bodyPr>
          <a:lstStyle/>
          <a:p>
            <a:pPr marL="0" indent="0" algn="just">
              <a:spcAft>
                <a:spcPts val="0"/>
              </a:spcAft>
              <a:buNone/>
            </a:pPr>
            <a:endParaRPr lang="pl-PL" sz="1400" b="1" dirty="0" smtClean="0">
              <a:solidFill>
                <a:srgbClr val="000000"/>
              </a:solidFill>
            </a:endParaRPr>
          </a:p>
          <a:p>
            <a:pPr marL="0" indent="0">
              <a:spcAft>
                <a:spcPts val="0"/>
              </a:spcAft>
              <a:buNone/>
            </a:pPr>
            <a:r>
              <a:rPr lang="pl-PL" sz="1400" b="1" dirty="0" smtClean="0">
                <a:solidFill>
                  <a:srgbClr val="000000"/>
                </a:solidFill>
              </a:rPr>
              <a:t>Synagoga </a:t>
            </a:r>
            <a:r>
              <a:rPr lang="pl-PL" sz="1400" b="1" dirty="0">
                <a:solidFill>
                  <a:srgbClr val="000000"/>
                </a:solidFill>
              </a:rPr>
              <a:t>Kupiecka, pochodząca prawdopodobnie z XIX stulecia, stanowi obecnie jeden z nielicznych śladów po mniejszości żydowskiej, zamieszkującej miasto Trzebinię przed II wojną światową.  Według opinii Elimelecha Grossa jest ona  dużo mniejsza od największej niegdyś w Trzebini Synagogi "Szul„ (obecnie nieistniejącej). Użytkowana była tylko przez społeczność kupiecką.</a:t>
            </a:r>
            <a:endParaRPr lang="pl-PL" sz="1200" dirty="0">
              <a:latin typeface="Times New Roman"/>
              <a:ea typeface="Times New Roman"/>
            </a:endParaRPr>
          </a:p>
          <a:p>
            <a:pPr marL="0" indent="0">
              <a:spcAft>
                <a:spcPts val="0"/>
              </a:spcAft>
              <a:buNone/>
            </a:pPr>
            <a:r>
              <a:rPr lang="pl-PL" sz="1400" b="1" dirty="0">
                <a:solidFill>
                  <a:srgbClr val="000000"/>
                </a:solidFill>
              </a:rPr>
              <a:t>Ze wspomnień trzebińskich Żydów wynika, że Synagoga Kupiecka miała ołtarz oraz "bimę" (kazalnicę) umieszczoną pośrodku. Dookoła kazalnicy usytuowane były dawniej szerokie lawy i stoły. Ściany tej synagogi były wymalowane jasnoniebieską farbą. Obecnie budynek jest w bardzo złym stanie i wymaga opieki konserwatora zabytków.</a:t>
            </a:r>
            <a:endParaRPr lang="pl-PL" sz="1200" dirty="0">
              <a:latin typeface="Times New Roman"/>
              <a:ea typeface="Times New Roman"/>
            </a:endParaRPr>
          </a:p>
          <a:p>
            <a:pPr algn="just">
              <a:buNone/>
            </a:pPr>
            <a:endParaRPr lang="pl-PL" sz="1400" b="1" dirty="0" smtClean="0"/>
          </a:p>
        </p:txBody>
      </p:sp>
    </p:spTree>
  </p:cSld>
  <p:clrMapOvr>
    <a:masterClrMapping/>
  </p:clrMapOvr>
  <p:transition spd="med" advTm="60000">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dirty="0" smtClean="0">
                <a:latin typeface="Source Sans Pro" panose="020B0503030403020204" pitchFamily="34" charset="-18"/>
              </a:rPr>
              <a:t>Cmentarz żydowski w Trzebini </a:t>
            </a:r>
            <a:br>
              <a:rPr lang="pl-PL" sz="3600" dirty="0" smtClean="0">
                <a:latin typeface="Source Sans Pro" panose="020B0503030403020204" pitchFamily="34" charset="-18"/>
              </a:rPr>
            </a:br>
            <a:r>
              <a:rPr lang="pl-PL" sz="3600" dirty="0" smtClean="0">
                <a:latin typeface="Source Sans Pro" panose="020B0503030403020204" pitchFamily="34" charset="-18"/>
              </a:rPr>
              <a:t>(wejście od obecnej ulicy Słowackiego)</a:t>
            </a:r>
            <a:endParaRPr lang="pl-PL" sz="3600" dirty="0">
              <a:latin typeface="Source Sans Pro" panose="020B0503030403020204" pitchFamily="34" charset="-18"/>
            </a:endParaRPr>
          </a:p>
        </p:txBody>
      </p:sp>
      <p:sp>
        <p:nvSpPr>
          <p:cNvPr id="3" name="Symbol zastępczy tekstu 2"/>
          <p:cNvSpPr>
            <a:spLocks noGrp="1"/>
          </p:cNvSpPr>
          <p:nvPr>
            <p:ph type="body" idx="1"/>
          </p:nvPr>
        </p:nvSpPr>
        <p:spPr>
          <a:xfrm>
            <a:off x="457200" y="1556792"/>
            <a:ext cx="4040188" cy="936103"/>
          </a:xfrm>
        </p:spPr>
        <p:txBody>
          <a:bodyPr>
            <a:noAutofit/>
          </a:bodyPr>
          <a:lstStyle/>
          <a:p>
            <a:r>
              <a:rPr lang="pl-PL" sz="1200" cap="none" dirty="0" smtClean="0">
                <a:latin typeface="Source Sans Pro" panose="020B0503030403020204" pitchFamily="34" charset="-18"/>
              </a:rPr>
              <a:t> </a:t>
            </a:r>
            <a:r>
              <a:rPr lang="pl-PL" sz="1100" cap="none" dirty="0" smtClean="0">
                <a:latin typeface="Source Sans Pro" panose="020B0503030403020204" pitchFamily="34" charset="-18"/>
              </a:rPr>
              <a:t>Wejście na cmentarz żydowski – fragment dawnej koszerni (domu pogrzebowego) – podczas uroczystości ku czci ofiar holokaustu z udziałem  dawnych żydowskich obywateli Trzebini oraz władz miejskich – 13 .08.1990.</a:t>
            </a:r>
            <a:endParaRPr lang="pl-PL" sz="1100" cap="none" dirty="0">
              <a:latin typeface="Source Sans Pro" panose="020B0503030403020204" pitchFamily="34" charset="-18"/>
            </a:endParaRPr>
          </a:p>
        </p:txBody>
      </p:sp>
      <p:sp>
        <p:nvSpPr>
          <p:cNvPr id="5" name="Symbol zastępczy tekstu 4"/>
          <p:cNvSpPr>
            <a:spLocks noGrp="1"/>
          </p:cNvSpPr>
          <p:nvPr>
            <p:ph type="body" sz="quarter" idx="3"/>
          </p:nvPr>
        </p:nvSpPr>
        <p:spPr>
          <a:xfrm>
            <a:off x="4644008" y="1772816"/>
            <a:ext cx="4282497" cy="1705170"/>
          </a:xfrm>
          <a:solidFill>
            <a:srgbClr val="FFC000"/>
          </a:solidFill>
        </p:spPr>
        <p:txBody>
          <a:bodyPr>
            <a:noAutofit/>
          </a:bodyPr>
          <a:lstStyle/>
          <a:p>
            <a:pPr>
              <a:lnSpc>
                <a:spcPct val="115000"/>
              </a:lnSpc>
              <a:spcAft>
                <a:spcPts val="0"/>
              </a:spcAft>
            </a:pPr>
            <a:r>
              <a:rPr lang="pl-PL" sz="1100" cap="none" dirty="0" smtClean="0">
                <a:solidFill>
                  <a:srgbClr val="000000"/>
                </a:solidFill>
                <a:latin typeface="Source Sans Pro" panose="020B0503030403020204" pitchFamily="34" charset="-18"/>
              </a:rPr>
              <a:t>Wędrówkę szlakiem kultury żydowskiej i holokaustu rozpoczynamy od cmentarza żydowskiego (kirkutu), zlokalizowanego przy ul. Słowackiego.</a:t>
            </a:r>
            <a:endParaRPr lang="pl-PL" sz="1100" cap="none" dirty="0" smtClean="0">
              <a:latin typeface="Source Sans Pro" panose="020B0503030403020204" pitchFamily="34" charset="-18"/>
              <a:ea typeface="Calibri"/>
              <a:cs typeface="Times New Roman"/>
            </a:endParaRPr>
          </a:p>
          <a:p>
            <a:pPr>
              <a:lnSpc>
                <a:spcPct val="115000"/>
              </a:lnSpc>
              <a:spcAft>
                <a:spcPts val="0"/>
              </a:spcAft>
            </a:pPr>
            <a:r>
              <a:rPr lang="pl-PL" sz="1100" cap="none" dirty="0" smtClean="0">
                <a:solidFill>
                  <a:srgbClr val="000000"/>
                </a:solidFill>
                <a:latin typeface="Source Sans Pro" panose="020B0503030403020204" pitchFamily="34" charset="-18"/>
              </a:rPr>
              <a:t>Zainteresowani zwiedzeniem nekropolii muszą się uprzednio skontaktować telefonicznie z Panem Andrzejem Kostką, społecznym opiekunem tego zabytku (telefony udostępnione za jego zgodą): komórka: 517572143, stacjonarny: (32) 6121-486.</a:t>
            </a:r>
            <a:endParaRPr lang="pl-PL" sz="1100" cap="none" dirty="0" smtClean="0">
              <a:latin typeface="Source Sans Pro" panose="020B0503030403020204" pitchFamily="34" charset="-18"/>
              <a:ea typeface="Calibri"/>
              <a:cs typeface="Times New Roman"/>
            </a:endParaRPr>
          </a:p>
          <a:p>
            <a:endParaRPr lang="pl-PL" sz="1100" cap="none" dirty="0"/>
          </a:p>
        </p:txBody>
      </p:sp>
      <p:pic>
        <p:nvPicPr>
          <p:cNvPr id="9" name="Symbol zastępczy zawartości 8" title="Cmentarz żydowski w Trzebini "/>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3568" y="3933056"/>
            <a:ext cx="7603542" cy="2520000"/>
          </a:xfrm>
        </p:spPr>
      </p:pic>
      <p:pic>
        <p:nvPicPr>
          <p:cNvPr id="11" name="Picture 2" descr="flagi" title="flagi"/>
          <p:cNvPicPr>
            <a:picLocks noGrp="1" noChangeAspect="1" noChangeArrowheads="1"/>
          </p:cNvPicPr>
          <p:nvPr>
            <p:ph sz="quarter" idx="4"/>
          </p:nvPr>
        </p:nvPicPr>
        <p:blipFill>
          <a:blip r:embed="rId4" cstate="print"/>
          <a:srcRect/>
          <a:stretch>
            <a:fillRect/>
          </a:stretch>
        </p:blipFill>
        <p:spPr bwMode="auto">
          <a:xfrm>
            <a:off x="683568" y="2420888"/>
            <a:ext cx="1836508" cy="1470670"/>
          </a:xfrm>
          <a:prstGeom prst="rect">
            <a:avLst/>
          </a:prstGeom>
          <a:noFill/>
        </p:spPr>
      </p:pic>
    </p:spTree>
  </p:cSld>
  <p:clrMapOvr>
    <a:masterClrMapping/>
  </p:clrMapOvr>
  <p:transition spd="med" advTm="30000">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4700" dirty="0" smtClean="0">
                <a:latin typeface="Source Sans Pro" panose="020B0503030403020204" pitchFamily="34" charset="-18"/>
              </a:rPr>
              <a:t>Budynki starej Gazowni w Trzebini</a:t>
            </a:r>
            <a:r>
              <a:rPr lang="pl-PL" dirty="0" smtClean="0">
                <a:latin typeface="Source Sans Pro" panose="020B0503030403020204" pitchFamily="34" charset="-18"/>
              </a:rPr>
              <a:t/>
            </a:r>
            <a:br>
              <a:rPr lang="pl-PL" dirty="0" smtClean="0">
                <a:latin typeface="Source Sans Pro" panose="020B0503030403020204" pitchFamily="34" charset="-18"/>
              </a:rPr>
            </a:br>
            <a:r>
              <a:rPr lang="pl-PL" sz="2700" dirty="0" smtClean="0">
                <a:latin typeface="Source Sans Pro" panose="020B0503030403020204" pitchFamily="34" charset="-18"/>
              </a:rPr>
              <a:t>- miejsce skoszarowania trzebińskich Żydów </a:t>
            </a:r>
            <a:br>
              <a:rPr lang="pl-PL" sz="2700" dirty="0" smtClean="0">
                <a:latin typeface="Source Sans Pro" panose="020B0503030403020204" pitchFamily="34" charset="-18"/>
              </a:rPr>
            </a:br>
            <a:r>
              <a:rPr lang="pl-PL" sz="2700" dirty="0" smtClean="0">
                <a:latin typeface="Source Sans Pro" panose="020B0503030403020204" pitchFamily="34" charset="-18"/>
              </a:rPr>
              <a:t>przed ich transportem do Auschwitz-Birkenau</a:t>
            </a:r>
            <a:endParaRPr lang="pl-PL" sz="2700" dirty="0">
              <a:latin typeface="Source Sans Pro" panose="020B0503030403020204" pitchFamily="34" charset="-18"/>
            </a:endParaRPr>
          </a:p>
        </p:txBody>
      </p:sp>
      <p:sp>
        <p:nvSpPr>
          <p:cNvPr id="3" name="Symbol zastępczy tekstu 2" title="Budynki starej Gazowni – teren byłych  Zakładów Metalurgicznych Trzebinia II. "/>
          <p:cNvSpPr>
            <a:spLocks noGrp="1"/>
          </p:cNvSpPr>
          <p:nvPr>
            <p:ph type="body" idx="1"/>
          </p:nvPr>
        </p:nvSpPr>
        <p:spPr>
          <a:xfrm>
            <a:off x="107504" y="5373216"/>
            <a:ext cx="4399417" cy="1081941"/>
          </a:xfrm>
        </p:spPr>
        <p:txBody>
          <a:bodyPr>
            <a:normAutofit fontScale="92500" lnSpcReduction="20000"/>
          </a:bodyPr>
          <a:lstStyle/>
          <a:p>
            <a:pPr lvl="0">
              <a:buClrTx/>
              <a:buSzTx/>
            </a:pPr>
            <a:endParaRPr lang="pl-PL" sz="1200" u="sng" cap="none" dirty="0" smtClean="0">
              <a:solidFill>
                <a:prstClr val="black"/>
              </a:solidFill>
              <a:latin typeface="Source Sans Pro" panose="020B0503030403020204" pitchFamily="34" charset="-18"/>
            </a:endParaRPr>
          </a:p>
          <a:p>
            <a:pPr lvl="0">
              <a:buClrTx/>
              <a:buSzTx/>
            </a:pPr>
            <a:r>
              <a:rPr lang="pl-PL" sz="1200" u="sng" cap="none" dirty="0" smtClean="0">
                <a:solidFill>
                  <a:prstClr val="black"/>
                </a:solidFill>
                <a:latin typeface="Source Sans Pro" panose="020B0503030403020204" pitchFamily="34" charset="-18"/>
              </a:rPr>
              <a:t>Budynki </a:t>
            </a:r>
            <a:r>
              <a:rPr lang="pl-PL" sz="1200" u="sng" cap="none" dirty="0">
                <a:solidFill>
                  <a:prstClr val="black"/>
                </a:solidFill>
                <a:latin typeface="Source Sans Pro" panose="020B0503030403020204" pitchFamily="34" charset="-18"/>
              </a:rPr>
              <a:t>starej Gazowni – teren byłych  Zakładów Metalurgicznych Trzebinia II. </a:t>
            </a:r>
            <a:r>
              <a:rPr lang="pl-PL" sz="1200" cap="none" dirty="0">
                <a:solidFill>
                  <a:prstClr val="black"/>
                </a:solidFill>
                <a:latin typeface="Source Sans Pro" panose="020B0503030403020204" pitchFamily="34" charset="-18"/>
              </a:rPr>
              <a:t>Po likwidacji zakładów teren został zakupiony przez prywatnego inwestora, </a:t>
            </a:r>
            <a:br>
              <a:rPr lang="pl-PL" sz="1200" cap="none" dirty="0">
                <a:solidFill>
                  <a:prstClr val="black"/>
                </a:solidFill>
                <a:latin typeface="Source Sans Pro" panose="020B0503030403020204" pitchFamily="34" charset="-18"/>
              </a:rPr>
            </a:br>
            <a:r>
              <a:rPr lang="pl-PL" sz="1200" cap="none" dirty="0">
                <a:solidFill>
                  <a:prstClr val="black"/>
                </a:solidFill>
                <a:latin typeface="Source Sans Pro" panose="020B0503030403020204" pitchFamily="34" charset="-18"/>
              </a:rPr>
              <a:t>a widoczne na fotografii budynki zostały ocieplone styropianem i pokryte tynkiem. Zdjęcie dokumentuje  pierwotny wygląd obiektu </a:t>
            </a:r>
            <a:r>
              <a:rPr lang="pl-PL" sz="1200" b="0" cap="none" dirty="0">
                <a:solidFill>
                  <a:prstClr val="black"/>
                </a:solidFill>
                <a:latin typeface="Source Sans Pro" panose="020B0503030403020204" pitchFamily="34" charset="-18"/>
              </a:rPr>
              <a:t>(foto: A. Kostka).</a:t>
            </a:r>
          </a:p>
          <a:p>
            <a:endParaRPr lang="pl-PL" dirty="0"/>
          </a:p>
        </p:txBody>
      </p:sp>
      <p:pic>
        <p:nvPicPr>
          <p:cNvPr id="5" name="Symbol zastępczy zawartości 4" title="Budynki starej Gazowni – teren byłych  Zakładów Metalurgicznych Trzebinia II."/>
          <p:cNvPicPr>
            <a:picLocks noGrp="1" noChangeAspect="1"/>
          </p:cNvPicPr>
          <p:nvPr>
            <p:ph sz="half" idx="2"/>
          </p:nvPr>
        </p:nvPicPr>
        <p:blipFill>
          <a:blip r:embed="rId2" cstate="print"/>
          <a:stretch>
            <a:fillRect/>
          </a:stretch>
        </p:blipFill>
        <p:spPr>
          <a:xfrm>
            <a:off x="539552" y="2420888"/>
            <a:ext cx="3468554" cy="2601415"/>
          </a:xfrm>
          <a:effectLst>
            <a:glow rad="101600">
              <a:srgbClr val="0070C0">
                <a:alpha val="60000"/>
              </a:srgbClr>
            </a:glow>
          </a:effectLst>
        </p:spPr>
      </p:pic>
      <p:sp>
        <p:nvSpPr>
          <p:cNvPr id="4" name="Symbol zastępczy zawartości 3"/>
          <p:cNvSpPr>
            <a:spLocks noGrp="1"/>
          </p:cNvSpPr>
          <p:nvPr>
            <p:ph sz="quarter" idx="4"/>
          </p:nvPr>
        </p:nvSpPr>
        <p:spPr>
          <a:xfrm>
            <a:off x="4499992" y="1628800"/>
            <a:ext cx="4278539" cy="4772000"/>
          </a:xfrm>
          <a:solidFill>
            <a:schemeClr val="accent1">
              <a:lumMod val="40000"/>
              <a:lumOff val="60000"/>
            </a:schemeClr>
          </a:solidFill>
        </p:spPr>
        <p:txBody>
          <a:bodyPr>
            <a:normAutofit lnSpcReduction="10000"/>
          </a:bodyPr>
          <a:lstStyle/>
          <a:p>
            <a:pPr marL="118872" indent="0">
              <a:spcAft>
                <a:spcPts val="0"/>
              </a:spcAft>
              <a:buNone/>
            </a:pPr>
            <a:r>
              <a:rPr lang="pl-PL" sz="1200" b="1" u="sng" dirty="0">
                <a:solidFill>
                  <a:srgbClr val="000000"/>
                </a:solidFill>
                <a:latin typeface="Source Sans Pro" panose="020B0503030403020204" pitchFamily="34" charset="-18"/>
              </a:rPr>
              <a:t>Ze wspomnień Elimelecha Grossa:</a:t>
            </a:r>
            <a:endParaRPr lang="pl-PL" sz="1200" dirty="0">
              <a:latin typeface="Source Sans Pro" panose="020B0503030403020204" pitchFamily="34" charset="-18"/>
            </a:endParaRPr>
          </a:p>
          <a:p>
            <a:pPr marL="118872" indent="0">
              <a:lnSpc>
                <a:spcPct val="115000"/>
              </a:lnSpc>
              <a:spcAft>
                <a:spcPts val="0"/>
              </a:spcAft>
              <a:buNone/>
            </a:pPr>
            <a:r>
              <a:rPr lang="pl-PL" sz="1200" b="1" i="1" dirty="0">
                <a:solidFill>
                  <a:srgbClr val="000000"/>
                </a:solidFill>
                <a:latin typeface="Source Sans Pro" panose="020B0503030403020204" pitchFamily="34" charset="-18"/>
              </a:rPr>
              <a:t>Życie ludzi zgromadzonych na terenie Gazowni było straszne. Nie było gdzie spać (betonowa posadzka),  nie było ubikacji, wody i pożywienia.</a:t>
            </a:r>
            <a:endParaRPr lang="pl-PL" sz="1200" dirty="0">
              <a:latin typeface="Source Sans Pro" panose="020B0503030403020204" pitchFamily="34" charset="-18"/>
              <a:ea typeface="Calibri"/>
              <a:cs typeface="Times New Roman"/>
            </a:endParaRPr>
          </a:p>
          <a:p>
            <a:pPr marL="118872" indent="0">
              <a:spcAft>
                <a:spcPts val="0"/>
              </a:spcAft>
              <a:buNone/>
            </a:pPr>
            <a:r>
              <a:rPr lang="pl-PL" sz="1200" b="1" u="sng" dirty="0">
                <a:solidFill>
                  <a:srgbClr val="000000"/>
                </a:solidFill>
                <a:latin typeface="Source Sans Pro" panose="020B0503030403020204" pitchFamily="34" charset="-18"/>
              </a:rPr>
              <a:t>Ze wspomnień Ludwiki Czekaj: </a:t>
            </a:r>
            <a:r>
              <a:rPr lang="pl-PL" sz="1200" b="1" i="1" dirty="0">
                <a:solidFill>
                  <a:srgbClr val="000000"/>
                </a:solidFill>
                <a:latin typeface="Source Sans Pro" panose="020B0503030403020204" pitchFamily="34" charset="-18"/>
              </a:rPr>
              <a:t> </a:t>
            </a:r>
            <a:endParaRPr lang="pl-PL" sz="1200" dirty="0">
              <a:latin typeface="Source Sans Pro" panose="020B0503030403020204" pitchFamily="34" charset="-18"/>
            </a:endParaRPr>
          </a:p>
          <a:p>
            <a:pPr marL="118872" indent="0">
              <a:lnSpc>
                <a:spcPct val="115000"/>
              </a:lnSpc>
              <a:spcAft>
                <a:spcPts val="0"/>
              </a:spcAft>
              <a:buNone/>
            </a:pPr>
            <a:r>
              <a:rPr lang="pl-PL" sz="1200" b="1" i="1" dirty="0">
                <a:solidFill>
                  <a:srgbClr val="000000"/>
                </a:solidFill>
                <a:latin typeface="Source Sans Pro" panose="020B0503030403020204" pitchFamily="34" charset="-18"/>
              </a:rPr>
              <a:t>W Gazowni Żydzi byli pozbawieni pożywienia i wody. Mamusia gotowała dla nich zupę i nosiła tam. Brat natomiast donosił im wodę. Bał się jednak o wiadra, bo w czasie okupacji nie można było ich kupić. Wchodził więc na teren Gazowni i pilnował tych wiader, a Żydzi pili wodę. W roku 1942 brat miał 9 lat, czarne włosy i był podobny do Żydka. Na głowie miał charakterystyczną czapeczkę. Przed wywiezieniem Żydów do Oświęcimia [Auschwitz] brat wszedł z wodą na teren Gazowni, a wtedy przyjechał gestapowiec, który prowadził akcję wywózki. Zaczął on krzyczeć i wszystkich odpędzać. Następnie zarządził, że kto jest na terenie Gazowni zostanie wywieziony. Mama – wracając z miasta– zobaczyła, że tam jest mój brat i prosiła tego gestapowca, by go wypuścił. On jednak nie rozumiał po polsku i wyrzucił ją. Wówczas mama zwróciła się do jednej pani, która była Czeszką i znała język niemiecki. Ona również zaczęła prosić  gestapowca, mówiąc, że to jest Polak– syn tej pani – i żeby go wypuścił. Początkowo nie chciał się zgodzić, ale ostatecznie dał się ubłagać i go wypuścił.</a:t>
            </a:r>
            <a:endParaRPr lang="pl-PL" sz="1200" dirty="0">
              <a:latin typeface="Source Sans Pro" panose="020B0503030403020204" pitchFamily="34" charset="-18"/>
              <a:ea typeface="Calibri"/>
              <a:cs typeface="Times New Roman"/>
            </a:endParaRPr>
          </a:p>
          <a:p>
            <a:pPr algn="just"/>
            <a:endParaRPr lang="pl-PL" sz="1200" b="1" i="1" dirty="0"/>
          </a:p>
        </p:txBody>
      </p:sp>
    </p:spTree>
  </p:cSld>
  <p:clrMapOvr>
    <a:masterClrMapping/>
  </p:clrMapOvr>
  <p:transition spd="med" advTm="90000">
    <p:wipe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07504" y="116632"/>
            <a:ext cx="8856984" cy="1251062"/>
          </a:xfrm>
        </p:spPr>
        <p:txBody>
          <a:bodyPr>
            <a:noAutofit/>
          </a:bodyPr>
          <a:lstStyle/>
          <a:p>
            <a:r>
              <a:rPr lang="pl-PL" sz="4200" dirty="0" smtClean="0">
                <a:latin typeface="Source Sans Pro" panose="020B0503030403020204" pitchFamily="34" charset="-18"/>
              </a:rPr>
              <a:t>Teren dawnego obozu hitlerowskiego </a:t>
            </a:r>
            <a:r>
              <a:rPr lang="pl-PL" sz="4200" dirty="0" smtClean="0">
                <a:latin typeface="Source Sans Pro" panose="020B0503030403020204" pitchFamily="34" charset="-18"/>
              </a:rPr>
              <a:t>w </a:t>
            </a:r>
            <a:r>
              <a:rPr lang="pl-PL" sz="4200" dirty="0" smtClean="0">
                <a:latin typeface="Source Sans Pro" panose="020B0503030403020204" pitchFamily="34" charset="-18"/>
              </a:rPr>
              <a:t>Trzebionce </a:t>
            </a:r>
            <a:r>
              <a:rPr lang="pl-PL" sz="2400" dirty="0" smtClean="0">
                <a:latin typeface="Source Sans Pro" panose="020B0503030403020204" pitchFamily="34" charset="-18"/>
              </a:rPr>
              <a:t>(dzielnica Trzebini)</a:t>
            </a:r>
            <a:endParaRPr lang="pl-PL" sz="2400" dirty="0">
              <a:latin typeface="Source Sans Pro" panose="020B0503030403020204" pitchFamily="34" charset="-18"/>
            </a:endParaRPr>
          </a:p>
        </p:txBody>
      </p:sp>
      <p:sp>
        <p:nvSpPr>
          <p:cNvPr id="2" name="Symbol zastępczy tekstu 1" title="Pomnik ku czci  więźniów tego obozu – z napisem OFIAROM FASZYZMU "/>
          <p:cNvSpPr>
            <a:spLocks noGrp="1"/>
          </p:cNvSpPr>
          <p:nvPr>
            <p:ph type="body" idx="1"/>
          </p:nvPr>
        </p:nvSpPr>
        <p:spPr>
          <a:xfrm>
            <a:off x="251520" y="1700808"/>
            <a:ext cx="4112196" cy="977078"/>
          </a:xfrm>
          <a:solidFill>
            <a:schemeClr val="accent1"/>
          </a:solidFill>
        </p:spPr>
        <p:txBody>
          <a:bodyPr>
            <a:normAutofit fontScale="92500" lnSpcReduction="10000"/>
          </a:bodyPr>
          <a:lstStyle/>
          <a:p>
            <a:pPr lvl="0">
              <a:buClrTx/>
              <a:buSzTx/>
            </a:pPr>
            <a:endParaRPr lang="pl-PL" sz="1200" cap="none" dirty="0" smtClean="0">
              <a:solidFill>
                <a:prstClr val="black"/>
              </a:solidFill>
            </a:endParaRPr>
          </a:p>
          <a:p>
            <a:pPr lvl="0">
              <a:buClrTx/>
              <a:buSzTx/>
            </a:pPr>
            <a:r>
              <a:rPr lang="pl-PL" sz="1300" cap="none" dirty="0" smtClean="0">
                <a:solidFill>
                  <a:prstClr val="black"/>
                </a:solidFill>
                <a:latin typeface="Source Sans Pro" panose="020B0503030403020204" pitchFamily="34" charset="-18"/>
              </a:rPr>
              <a:t>Brama </a:t>
            </a:r>
            <a:r>
              <a:rPr lang="pl-PL" sz="1300" cap="none" dirty="0">
                <a:solidFill>
                  <a:prstClr val="black"/>
                </a:solidFill>
                <a:latin typeface="Source Sans Pro" panose="020B0503030403020204" pitchFamily="34" charset="-18"/>
              </a:rPr>
              <a:t>wjazdowa do obozu hitlerowskiego w Trzebionce </a:t>
            </a:r>
            <a:br>
              <a:rPr lang="pl-PL" sz="1300" cap="none" dirty="0">
                <a:solidFill>
                  <a:prstClr val="black"/>
                </a:solidFill>
                <a:latin typeface="Source Sans Pro" panose="020B0503030403020204" pitchFamily="34" charset="-18"/>
              </a:rPr>
            </a:br>
            <a:r>
              <a:rPr lang="pl-PL" sz="1300" cap="none" dirty="0">
                <a:solidFill>
                  <a:prstClr val="black"/>
                </a:solidFill>
                <a:latin typeface="Source Sans Pro" panose="020B0503030403020204" pitchFamily="34" charset="-18"/>
              </a:rPr>
              <a:t>(z archiwum Państwowego Muzeum w Oświęcimiu), </a:t>
            </a:r>
            <a:br>
              <a:rPr lang="pl-PL" sz="1300" cap="none" dirty="0">
                <a:solidFill>
                  <a:prstClr val="black"/>
                </a:solidFill>
                <a:latin typeface="Source Sans Pro" panose="020B0503030403020204" pitchFamily="34" charset="-18"/>
              </a:rPr>
            </a:br>
            <a:r>
              <a:rPr lang="pl-PL" sz="1300" cap="none" dirty="0">
                <a:solidFill>
                  <a:prstClr val="black"/>
                </a:solidFill>
                <a:latin typeface="Source Sans Pro" panose="020B0503030403020204" pitchFamily="34" charset="-18"/>
              </a:rPr>
              <a:t>a obok powstały po II wojnie światowej pomnik ku </a:t>
            </a:r>
            <a:r>
              <a:rPr lang="pl-PL" sz="1300" cap="none" dirty="0" smtClean="0">
                <a:solidFill>
                  <a:prstClr val="black"/>
                </a:solidFill>
                <a:latin typeface="Source Sans Pro" panose="020B0503030403020204" pitchFamily="34" charset="-18"/>
              </a:rPr>
              <a:t>czci więźniów </a:t>
            </a:r>
            <a:r>
              <a:rPr lang="pl-PL" sz="1300" cap="none" dirty="0">
                <a:solidFill>
                  <a:prstClr val="black"/>
                </a:solidFill>
                <a:latin typeface="Source Sans Pro" panose="020B0503030403020204" pitchFamily="34" charset="-18"/>
              </a:rPr>
              <a:t>tego obozu – z napisem OFIAROM FASZYZMU </a:t>
            </a:r>
          </a:p>
          <a:p>
            <a:endParaRPr lang="pl-PL" dirty="0"/>
          </a:p>
        </p:txBody>
      </p:sp>
      <p:pic>
        <p:nvPicPr>
          <p:cNvPr id="1026" name="Picture 2" title="Brama wjazdowa do obozu hitlerowskiego w Trzebionce "/>
          <p:cNvPicPr>
            <a:picLocks noGrp="1" noChangeAspect="1" noChangeArrowheads="1"/>
          </p:cNvPicPr>
          <p:nvPr>
            <p:ph sz="half" idx="2"/>
          </p:nvPr>
        </p:nvPicPr>
        <p:blipFill>
          <a:blip r:embed="rId2" cstate="print"/>
          <a:stretch>
            <a:fillRect/>
          </a:stretch>
        </p:blipFill>
        <p:spPr bwMode="auto">
          <a:xfrm>
            <a:off x="323528" y="2852936"/>
            <a:ext cx="4039985" cy="3050771"/>
          </a:xfrm>
          <a:prstGeom prst="rect">
            <a:avLst/>
          </a:prstGeom>
          <a:noFill/>
          <a:effectLst>
            <a:glow rad="101600">
              <a:srgbClr val="0070C0">
                <a:alpha val="60000"/>
              </a:srgbClr>
            </a:glow>
          </a:effectLst>
        </p:spPr>
      </p:pic>
      <p:sp>
        <p:nvSpPr>
          <p:cNvPr id="3" name="Symbol zastępczy tekstu 2"/>
          <p:cNvSpPr>
            <a:spLocks noGrp="1"/>
          </p:cNvSpPr>
          <p:nvPr>
            <p:ph type="body" sz="quarter" idx="3"/>
          </p:nvPr>
        </p:nvSpPr>
        <p:spPr>
          <a:xfrm>
            <a:off x="4567336" y="1556792"/>
            <a:ext cx="4397152" cy="1800200"/>
          </a:xfrm>
          <a:solidFill>
            <a:schemeClr val="accent1">
              <a:lumMod val="20000"/>
              <a:lumOff val="80000"/>
            </a:schemeClr>
          </a:solidFill>
        </p:spPr>
        <p:txBody>
          <a:bodyPr>
            <a:normAutofit fontScale="55000" lnSpcReduction="20000"/>
          </a:bodyPr>
          <a:lstStyle/>
          <a:p>
            <a:pPr>
              <a:lnSpc>
                <a:spcPct val="115000"/>
              </a:lnSpc>
              <a:spcAft>
                <a:spcPts val="1000"/>
              </a:spcAft>
            </a:pPr>
            <a:r>
              <a:rPr lang="pl-PL" sz="2200" cap="none" dirty="0" smtClean="0">
                <a:solidFill>
                  <a:srgbClr val="000000"/>
                </a:solidFill>
                <a:latin typeface="Source Sans Pro" panose="020B0503030403020204" pitchFamily="34" charset="-18"/>
              </a:rPr>
              <a:t>Filia obozu koncentracyjnego Auschwitz - Birkenau powstała na początku sierpnia 1944 roku, na bazie istniejących już w Trzebini baraków, w których mieszkali uprzednio robotnicy belgijscy oraz jeńcy angielscy – zatrudnieni przy rozbudowie rafinerii Trzebinia. Nadzór nad podobozem Trzebinia sprawował </a:t>
            </a:r>
            <a:r>
              <a:rPr lang="pl-PL" sz="2200" cap="none" dirty="0">
                <a:solidFill>
                  <a:srgbClr val="000000"/>
                </a:solidFill>
                <a:latin typeface="Source Sans Pro" panose="020B0503030403020204" pitchFamily="34" charset="-18"/>
              </a:rPr>
              <a:t>L</a:t>
            </a:r>
            <a:r>
              <a:rPr lang="pl-PL" sz="2200" cap="none" dirty="0" smtClean="0">
                <a:solidFill>
                  <a:srgbClr val="000000"/>
                </a:solidFill>
                <a:latin typeface="Source Sans Pro" panose="020B0503030403020204" pitchFamily="34" charset="-18"/>
              </a:rPr>
              <a:t>agerführer (kierownik obozu), SS-</a:t>
            </a:r>
            <a:r>
              <a:rPr lang="pl-PL" sz="2200" cap="none" dirty="0">
                <a:solidFill>
                  <a:srgbClr val="000000"/>
                </a:solidFill>
                <a:latin typeface="Source Sans Pro" panose="020B0503030403020204" pitchFamily="34" charset="-18"/>
              </a:rPr>
              <a:t>U</a:t>
            </a:r>
            <a:r>
              <a:rPr lang="pl-PL" sz="2200" cap="none" dirty="0" smtClean="0">
                <a:solidFill>
                  <a:srgbClr val="000000"/>
                </a:solidFill>
                <a:latin typeface="Source Sans Pro" panose="020B0503030403020204" pitchFamily="34" charset="-18"/>
              </a:rPr>
              <a:t>nterscharführer Wilhelm </a:t>
            </a:r>
            <a:r>
              <a:rPr lang="pl-PL" sz="2200" cap="none" dirty="0">
                <a:solidFill>
                  <a:srgbClr val="000000"/>
                </a:solidFill>
                <a:latin typeface="Source Sans Pro" panose="020B0503030403020204" pitchFamily="34" charset="-18"/>
              </a:rPr>
              <a:t>K</a:t>
            </a:r>
            <a:r>
              <a:rPr lang="pl-PL" sz="2200" cap="none" dirty="0" smtClean="0">
                <a:solidFill>
                  <a:srgbClr val="000000"/>
                </a:solidFill>
                <a:latin typeface="Source Sans Pro" panose="020B0503030403020204" pitchFamily="34" charset="-18"/>
              </a:rPr>
              <a:t>owol oraz około sześćdziesięciu SS-manów</a:t>
            </a:r>
            <a:r>
              <a:rPr lang="pl-PL" sz="2200" dirty="0" smtClean="0">
                <a:solidFill>
                  <a:srgbClr val="000000"/>
                </a:solidFill>
                <a:latin typeface="Source Sans Pro" panose="020B0503030403020204" pitchFamily="34" charset="-18"/>
              </a:rPr>
              <a:t>.</a:t>
            </a:r>
            <a:endParaRPr lang="pl-PL" sz="2200" dirty="0">
              <a:latin typeface="Source Sans Pro" panose="020B0503030403020204" pitchFamily="34" charset="-18"/>
              <a:ea typeface="Calibri"/>
              <a:cs typeface="Times New Roman"/>
            </a:endParaRPr>
          </a:p>
          <a:p>
            <a:endParaRPr lang="pl-PL" dirty="0"/>
          </a:p>
        </p:txBody>
      </p:sp>
      <p:pic>
        <p:nvPicPr>
          <p:cNvPr id="13" name="Symbol zastępczy zawartości 12" title="Pomnik ku czci więźniów tego obozu – z napisem OFIAROM FASZYZMU "/>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932040" y="3429000"/>
            <a:ext cx="3663696" cy="3127248"/>
          </a:xfrm>
        </p:spPr>
      </p:pic>
    </p:spTree>
  </p:cSld>
  <p:clrMapOvr>
    <a:masterClrMapping/>
  </p:clrMapOvr>
  <p:transition spd="med" advTm="60000">
    <p:wipe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4200" dirty="0" smtClean="0">
                <a:latin typeface="Source Sans Pro" panose="020B0503030403020204" pitchFamily="34" charset="-18"/>
              </a:rPr>
              <a:t>Historia obozu hitlerowskiego </a:t>
            </a:r>
            <a:br>
              <a:rPr lang="pl-PL" sz="4200" dirty="0" smtClean="0">
                <a:latin typeface="Source Sans Pro" panose="020B0503030403020204" pitchFamily="34" charset="-18"/>
              </a:rPr>
            </a:br>
            <a:r>
              <a:rPr lang="pl-PL" sz="4200" dirty="0" smtClean="0">
                <a:latin typeface="Source Sans Pro" panose="020B0503030403020204" pitchFamily="34" charset="-18"/>
              </a:rPr>
              <a:t>w Trzebini</a:t>
            </a:r>
            <a:endParaRPr lang="pl-PL" sz="4200" dirty="0">
              <a:latin typeface="Source Sans Pro" panose="020B0503030403020204" pitchFamily="34" charset="-18"/>
            </a:endParaRPr>
          </a:p>
        </p:txBody>
      </p:sp>
      <p:pic>
        <p:nvPicPr>
          <p:cNvPr id="7" name="Symbol zastępczy zawartości 6" title="Fotografia obozu hitlerowskiego  w Trzebionce"/>
          <p:cNvPicPr>
            <a:picLocks noGrp="1" noChangeAspect="1"/>
          </p:cNvPicPr>
          <p:nvPr>
            <p:ph sz="half" idx="2"/>
          </p:nvPr>
        </p:nvPicPr>
        <p:blipFill>
          <a:blip r:embed="rId2" cstate="print"/>
          <a:stretch>
            <a:fillRect/>
          </a:stretch>
        </p:blipFill>
        <p:spPr>
          <a:xfrm>
            <a:off x="179512" y="2276872"/>
            <a:ext cx="4040188" cy="3096344"/>
          </a:xfrm>
          <a:effectLst>
            <a:glow rad="101600">
              <a:srgbClr val="0070C0">
                <a:alpha val="60000"/>
              </a:srgbClr>
            </a:glow>
          </a:effectLst>
        </p:spPr>
      </p:pic>
      <p:sp>
        <p:nvSpPr>
          <p:cNvPr id="5" name="Symbol zastępczy tekstu 4"/>
          <p:cNvSpPr>
            <a:spLocks noGrp="1"/>
          </p:cNvSpPr>
          <p:nvPr>
            <p:ph type="body" sz="quarter" idx="3"/>
          </p:nvPr>
        </p:nvSpPr>
        <p:spPr>
          <a:xfrm>
            <a:off x="107504" y="5589240"/>
            <a:ext cx="4176464" cy="792089"/>
          </a:xfrm>
        </p:spPr>
        <p:txBody>
          <a:bodyPr>
            <a:normAutofit/>
          </a:bodyPr>
          <a:lstStyle/>
          <a:p>
            <a:pPr lvl="0" algn="ctr">
              <a:buClrTx/>
              <a:buSzTx/>
            </a:pPr>
            <a:endParaRPr lang="pl-PL" sz="1100" cap="none" dirty="0" smtClean="0">
              <a:solidFill>
                <a:prstClr val="black"/>
              </a:solidFill>
              <a:latin typeface="Source Sans Pro" panose="020B0503030403020204" pitchFamily="34" charset="-18"/>
            </a:endParaRPr>
          </a:p>
          <a:p>
            <a:pPr lvl="0">
              <a:buClrTx/>
              <a:buSzTx/>
            </a:pPr>
            <a:r>
              <a:rPr lang="pl-PL" sz="1100" cap="none" dirty="0" smtClean="0">
                <a:solidFill>
                  <a:prstClr val="black"/>
                </a:solidFill>
                <a:latin typeface="Source Sans Pro" panose="020B0503030403020204" pitchFamily="34" charset="-18"/>
              </a:rPr>
              <a:t>Fotografia obozu hitlerowskiego  w Trzebionce  (z archiwum Państwowego Muzeum  Auschwitz-Birkenau w Oświęcimiu) </a:t>
            </a:r>
            <a:endParaRPr lang="pl-PL" sz="1100" b="0" cap="none" dirty="0" smtClean="0">
              <a:solidFill>
                <a:prstClr val="black"/>
              </a:solidFill>
              <a:latin typeface="Source Sans Pro" panose="020B0503030403020204" pitchFamily="34" charset="-18"/>
            </a:endParaRPr>
          </a:p>
          <a:p>
            <a:endParaRPr lang="pl-PL" dirty="0"/>
          </a:p>
        </p:txBody>
      </p:sp>
      <p:sp>
        <p:nvSpPr>
          <p:cNvPr id="4" name="Symbol zastępczy zawartości 3"/>
          <p:cNvSpPr>
            <a:spLocks noGrp="1"/>
          </p:cNvSpPr>
          <p:nvPr>
            <p:ph sz="quarter" idx="4"/>
          </p:nvPr>
        </p:nvSpPr>
        <p:spPr>
          <a:xfrm>
            <a:off x="4355976" y="1628800"/>
            <a:ext cx="4680520" cy="5040560"/>
          </a:xfrm>
          <a:solidFill>
            <a:schemeClr val="accent1">
              <a:lumMod val="20000"/>
              <a:lumOff val="80000"/>
            </a:schemeClr>
          </a:solidFill>
        </p:spPr>
        <p:txBody>
          <a:bodyPr>
            <a:noAutofit/>
          </a:bodyPr>
          <a:lstStyle/>
          <a:p>
            <a:pPr marL="0" indent="0">
              <a:lnSpc>
                <a:spcPct val="115000"/>
              </a:lnSpc>
              <a:spcAft>
                <a:spcPts val="0"/>
              </a:spcAft>
              <a:buNone/>
            </a:pPr>
            <a:r>
              <a:rPr lang="pl-PL" sz="1150" b="1" dirty="0" smtClean="0">
                <a:solidFill>
                  <a:srgbClr val="000000"/>
                </a:solidFill>
                <a:latin typeface="Source Sans Pro" panose="020B0503030403020204" pitchFamily="34" charset="-18"/>
              </a:rPr>
              <a:t>Na </a:t>
            </a:r>
            <a:r>
              <a:rPr lang="pl-PL" sz="1150" b="1" dirty="0">
                <a:solidFill>
                  <a:srgbClr val="000000"/>
                </a:solidFill>
                <a:latin typeface="Source Sans Pro" panose="020B0503030403020204" pitchFamily="34" charset="-18"/>
              </a:rPr>
              <a:t>terenie Trzebionki od 1942 roku istniały baraki, wzniesione dla robotników belgijskich, zatrudnionych przy rozbudowie rafinerii. W 1943 roku na miejsce robotników belgijskich (przeniesionych do prywatnych kwater w pobliskim Chrzanowie), sprowadzono angielskich jeńców wojennych z obozu Lamsdorf w Łambinowicach (Śląsk</a:t>
            </a:r>
            <a:r>
              <a:rPr lang="pl-PL" sz="1150" b="1" dirty="0" smtClean="0">
                <a:solidFill>
                  <a:srgbClr val="000000"/>
                </a:solidFill>
                <a:latin typeface="Source Sans Pro" panose="020B0503030403020204" pitchFamily="34" charset="-18"/>
              </a:rPr>
              <a:t>). Wówczas obóz w Trzebionce </a:t>
            </a:r>
            <a:r>
              <a:rPr lang="pl-PL" sz="1150" b="1" dirty="0">
                <a:solidFill>
                  <a:srgbClr val="000000"/>
                </a:solidFill>
                <a:latin typeface="Source Sans Pro" panose="020B0503030403020204" pitchFamily="34" charset="-18"/>
              </a:rPr>
              <a:t>ogrodzono drutami kolczastymi, wybudowano wieże strażnicze, zainstalowano odpowiednie oświetlenie</a:t>
            </a:r>
            <a:r>
              <a:rPr lang="pl-PL" sz="1150" b="1" dirty="0" smtClean="0">
                <a:solidFill>
                  <a:srgbClr val="000000"/>
                </a:solidFill>
                <a:latin typeface="Source Sans Pro" panose="020B0503030403020204" pitchFamily="34" charset="-18"/>
              </a:rPr>
              <a:t>.</a:t>
            </a:r>
            <a:r>
              <a:rPr lang="pl-PL" sz="1150" dirty="0">
                <a:latin typeface="Source Sans Pro" panose="020B0503030403020204" pitchFamily="34" charset="-18"/>
                <a:ea typeface="Calibri"/>
                <a:cs typeface="Times New Roman"/>
              </a:rPr>
              <a:t>  </a:t>
            </a:r>
          </a:p>
          <a:p>
            <a:pPr marL="0" indent="0">
              <a:spcAft>
                <a:spcPts val="0"/>
              </a:spcAft>
              <a:buNone/>
            </a:pPr>
            <a:r>
              <a:rPr lang="pl-PL" sz="1150" b="1" dirty="0" smtClean="0">
                <a:solidFill>
                  <a:srgbClr val="000000"/>
                </a:solidFill>
                <a:latin typeface="Source Sans Pro" panose="020B0503030403020204" pitchFamily="34" charset="-18"/>
              </a:rPr>
              <a:t>W czerwcu 1944 r. kierownictwo rafinerii (</a:t>
            </a:r>
            <a:r>
              <a:rPr lang="pl-PL" sz="1150" b="1" i="1" dirty="0" smtClean="0">
                <a:solidFill>
                  <a:srgbClr val="000000"/>
                </a:solidFill>
                <a:latin typeface="Source Sans Pro" panose="020B0503030403020204" pitchFamily="34" charset="-18"/>
              </a:rPr>
              <a:t>Erdōl Raffinerie Trzebinia O/S</a:t>
            </a:r>
            <a:r>
              <a:rPr lang="pl-PL" sz="1150" b="1" dirty="0" smtClean="0">
                <a:solidFill>
                  <a:srgbClr val="000000"/>
                </a:solidFill>
                <a:latin typeface="Source Sans Pro" panose="020B0503030403020204" pitchFamily="34" charset="-18"/>
              </a:rPr>
              <a:t>, niemiecka spółka akcyjna) rozpoczęto starania o zastąpienie jeńców angielskich więźniami z obozu koncentracyjnego Auschwitz-Birkenau (Oświęcim). W stosownym piśmie poproszono o dostarczenie do dyspozycji rafinerii 1000 więźniów, na okres od 1 sierpnia 1944 do 31 grudnia 1945. Rafineria zobowiązała się płacić władzom SS za dniówkę fachowca 6 marek, a za dniówkę robotnika 4 marki. Grupa więźniów przybyła z Auschwitz do Trzebini na początku sierpnia (między 3 a 7 sierpnia) 1944 i zajęła baraki po jeńcach angielskich. </a:t>
            </a:r>
            <a:endParaRPr lang="pl-PL" sz="1150" dirty="0" smtClean="0">
              <a:latin typeface="Source Sans Pro" panose="020B0503030403020204" pitchFamily="34" charset="-18"/>
              <a:ea typeface="Times New Roman"/>
            </a:endParaRPr>
          </a:p>
          <a:p>
            <a:pPr marL="0" indent="0">
              <a:spcAft>
                <a:spcPts val="0"/>
              </a:spcAft>
              <a:buNone/>
            </a:pPr>
            <a:r>
              <a:rPr lang="pl-PL" sz="1150" b="1" dirty="0" smtClean="0">
                <a:solidFill>
                  <a:srgbClr val="000000"/>
                </a:solidFill>
                <a:latin typeface="Source Sans Pro" panose="020B0503030403020204" pitchFamily="34" charset="-18"/>
              </a:rPr>
              <a:t>W </a:t>
            </a:r>
            <a:r>
              <a:rPr lang="pl-PL" sz="1150" b="1" dirty="0">
                <a:solidFill>
                  <a:srgbClr val="000000"/>
                </a:solidFill>
                <a:latin typeface="Source Sans Pro" panose="020B0503030403020204" pitchFamily="34" charset="-18"/>
              </a:rPr>
              <a:t>ten sposób obóz w Trzebini od 1944 roku stał się filią obozu koncentracyjnego Auschwitz-Birkenau i w związku z tym został dodatkowo zabezpieczony przez podłączenie prądu elektrycznego do ogrodzenia, a także wybudowanie kolejnych wież  wartowniczych. Przed bramą od strony wewnętrznej stały dwie betonowe figury, przedstawiające wiertaczy nafty.</a:t>
            </a:r>
            <a:endParaRPr lang="pl-PL" sz="1150" dirty="0">
              <a:latin typeface="Source Sans Pro" panose="020B0503030403020204" pitchFamily="34" charset="-18"/>
              <a:ea typeface="Times New Roman"/>
            </a:endParaRPr>
          </a:p>
          <a:p>
            <a:pPr marL="0" indent="0">
              <a:lnSpc>
                <a:spcPct val="115000"/>
              </a:lnSpc>
              <a:spcAft>
                <a:spcPts val="0"/>
              </a:spcAft>
              <a:buNone/>
            </a:pPr>
            <a:r>
              <a:rPr lang="pl-PL" sz="1150" b="1" u="sng" dirty="0">
                <a:solidFill>
                  <a:srgbClr val="000000"/>
                </a:solidFill>
                <a:latin typeface="Source Sans Pro" panose="020B0503030403020204" pitchFamily="34" charset="-18"/>
              </a:rPr>
              <a:t>Ze wspomnień Kazimierza Chrząszcza:  </a:t>
            </a:r>
            <a:endParaRPr lang="pl-PL" sz="1150" dirty="0">
              <a:latin typeface="Source Sans Pro" panose="020B0503030403020204" pitchFamily="34" charset="-18"/>
              <a:ea typeface="Calibri"/>
              <a:cs typeface="Times New Roman"/>
            </a:endParaRPr>
          </a:p>
          <a:p>
            <a:pPr marL="0" indent="0">
              <a:spcAft>
                <a:spcPts val="0"/>
              </a:spcAft>
              <a:buNone/>
            </a:pPr>
            <a:r>
              <a:rPr lang="pl-PL" sz="1150" b="1" i="1" dirty="0">
                <a:solidFill>
                  <a:srgbClr val="000000"/>
                </a:solidFill>
                <a:latin typeface="Source Sans Pro" panose="020B0503030403020204" pitchFamily="34" charset="-18"/>
              </a:rPr>
              <a:t>Kapowie bili więźniów różnymi przedmiotami, w szczególności gumowymi kablami, prętami żelaznymi ,  styliskami łopat. (Zeszyty Oświęcimskie 1975, z. 16, s. </a:t>
            </a:r>
            <a:r>
              <a:rPr lang="pl-PL" sz="1150" b="1" i="1" dirty="0" smtClean="0">
                <a:solidFill>
                  <a:srgbClr val="000000"/>
                </a:solidFill>
                <a:latin typeface="Source Sans Pro" panose="020B0503030403020204" pitchFamily="34" charset="-18"/>
              </a:rPr>
              <a:t>153-190).</a:t>
            </a:r>
            <a:endParaRPr lang="pl-PL" sz="1150" dirty="0" smtClean="0">
              <a:latin typeface="Source Sans Pro" panose="020B0503030403020204" pitchFamily="34" charset="-18"/>
              <a:ea typeface="Times New Roman"/>
            </a:endParaRPr>
          </a:p>
          <a:p>
            <a:pPr marL="0" algn="just">
              <a:buNone/>
            </a:pPr>
            <a:endParaRPr lang="pl-PL" sz="1000" b="1" i="1" dirty="0"/>
          </a:p>
        </p:txBody>
      </p:sp>
    </p:spTree>
  </p:cSld>
  <p:clrMapOvr>
    <a:masterClrMapping/>
  </p:clrMapOvr>
  <p:transition spd="med" advTm="120000">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4200" dirty="0" smtClean="0">
                <a:latin typeface="Source Sans Pro" panose="020B0503030403020204" pitchFamily="34" charset="-18"/>
              </a:rPr>
              <a:t>Historia obozu hitlerowskiego </a:t>
            </a:r>
            <a:br>
              <a:rPr lang="pl-PL" sz="4200" dirty="0" smtClean="0">
                <a:latin typeface="Source Sans Pro" panose="020B0503030403020204" pitchFamily="34" charset="-18"/>
              </a:rPr>
            </a:br>
            <a:r>
              <a:rPr lang="pl-PL" sz="4200" dirty="0" smtClean="0">
                <a:latin typeface="Source Sans Pro" panose="020B0503030403020204" pitchFamily="34" charset="-18"/>
              </a:rPr>
              <a:t>w Trzebionce</a:t>
            </a:r>
            <a:endParaRPr lang="pl-PL" sz="4200" dirty="0">
              <a:latin typeface="Source Sans Pro" panose="020B0503030403020204" pitchFamily="34" charset="-18"/>
            </a:endParaRPr>
          </a:p>
        </p:txBody>
      </p:sp>
      <p:sp>
        <p:nvSpPr>
          <p:cNvPr id="3" name="Symbol zastępczy tekstu 2"/>
          <p:cNvSpPr>
            <a:spLocks noGrp="1"/>
          </p:cNvSpPr>
          <p:nvPr>
            <p:ph type="body" idx="1"/>
          </p:nvPr>
        </p:nvSpPr>
        <p:spPr>
          <a:xfrm>
            <a:off x="251520" y="5445224"/>
            <a:ext cx="4040188" cy="715355"/>
          </a:xfrm>
          <a:solidFill>
            <a:srgbClr val="FFC000"/>
          </a:solidFill>
        </p:spPr>
        <p:txBody>
          <a:bodyPr>
            <a:normAutofit/>
          </a:bodyPr>
          <a:lstStyle/>
          <a:p>
            <a:pPr lvl="0">
              <a:buClrTx/>
              <a:buSzTx/>
            </a:pPr>
            <a:endParaRPr lang="pl-PL" sz="1100" cap="none" dirty="0" smtClean="0">
              <a:solidFill>
                <a:prstClr val="black"/>
              </a:solidFill>
              <a:latin typeface="Source Sans Pro" panose="020B0503030403020204" pitchFamily="34" charset="-18"/>
            </a:endParaRPr>
          </a:p>
          <a:p>
            <a:pPr lvl="0">
              <a:buClrTx/>
              <a:buSzTx/>
            </a:pPr>
            <a:r>
              <a:rPr lang="pl-PL" sz="1100" cap="none" dirty="0" smtClean="0">
                <a:solidFill>
                  <a:prstClr val="black"/>
                </a:solidFill>
                <a:latin typeface="Source Sans Pro" panose="020B0503030403020204" pitchFamily="34" charset="-18"/>
              </a:rPr>
              <a:t>Fotografia </a:t>
            </a:r>
            <a:r>
              <a:rPr lang="pl-PL" sz="1100" cap="none" dirty="0">
                <a:solidFill>
                  <a:prstClr val="black"/>
                </a:solidFill>
                <a:latin typeface="Source Sans Pro" panose="020B0503030403020204" pitchFamily="34" charset="-18"/>
              </a:rPr>
              <a:t>obozu hitlerowskiego w Trzebionce  </a:t>
            </a:r>
            <a:r>
              <a:rPr lang="pl-PL" sz="1100" cap="none" dirty="0" smtClean="0">
                <a:solidFill>
                  <a:prstClr val="black"/>
                </a:solidFill>
                <a:latin typeface="Source Sans Pro" panose="020B0503030403020204" pitchFamily="34" charset="-18"/>
              </a:rPr>
              <a:t>(</a:t>
            </a:r>
            <a:r>
              <a:rPr lang="pl-PL" sz="1100" cap="none" dirty="0">
                <a:solidFill>
                  <a:prstClr val="black"/>
                </a:solidFill>
                <a:latin typeface="Source Sans Pro" panose="020B0503030403020204" pitchFamily="34" charset="-18"/>
              </a:rPr>
              <a:t>z archiwum Państwowego Muzeum </a:t>
            </a:r>
            <a:r>
              <a:rPr lang="pl-PL" sz="1100" cap="none" dirty="0" smtClean="0">
                <a:solidFill>
                  <a:prstClr val="black"/>
                </a:solidFill>
                <a:latin typeface="Source Sans Pro" panose="020B0503030403020204" pitchFamily="34" charset="-18"/>
              </a:rPr>
              <a:t>Auschwitz-Birkenau </a:t>
            </a:r>
            <a:r>
              <a:rPr lang="pl-PL" sz="1100" cap="none" dirty="0">
                <a:solidFill>
                  <a:prstClr val="black"/>
                </a:solidFill>
                <a:latin typeface="Source Sans Pro" panose="020B0503030403020204" pitchFamily="34" charset="-18"/>
              </a:rPr>
              <a:t>w Oświęcimiu) </a:t>
            </a:r>
            <a:endParaRPr lang="pl-PL" sz="1100" b="0" cap="none" dirty="0">
              <a:solidFill>
                <a:prstClr val="black"/>
              </a:solidFill>
              <a:latin typeface="Source Sans Pro" panose="020B0503030403020204" pitchFamily="34" charset="-18"/>
            </a:endParaRPr>
          </a:p>
          <a:p>
            <a:endParaRPr lang="pl-PL" dirty="0"/>
          </a:p>
        </p:txBody>
      </p:sp>
      <p:pic>
        <p:nvPicPr>
          <p:cNvPr id="7" name="Symbol zastępczy zawartości 6" title="Fotografia obozu hitlerowskiego w Trzebionce"/>
          <p:cNvPicPr>
            <a:picLocks noGrp="1" noChangeAspect="1"/>
          </p:cNvPicPr>
          <p:nvPr>
            <p:ph sz="half" idx="2"/>
          </p:nvPr>
        </p:nvPicPr>
        <p:blipFill>
          <a:blip r:embed="rId2" cstate="print"/>
          <a:stretch>
            <a:fillRect/>
          </a:stretch>
        </p:blipFill>
        <p:spPr>
          <a:xfrm>
            <a:off x="251520" y="2420888"/>
            <a:ext cx="4040188" cy="2858433"/>
          </a:xfrm>
          <a:effectLst>
            <a:glow rad="101600">
              <a:srgbClr val="0070C0">
                <a:alpha val="60000"/>
              </a:srgbClr>
            </a:glow>
          </a:effectLst>
        </p:spPr>
      </p:pic>
      <p:sp>
        <p:nvSpPr>
          <p:cNvPr id="4" name="Symbol zastępczy zawartości 3"/>
          <p:cNvSpPr>
            <a:spLocks noGrp="1"/>
          </p:cNvSpPr>
          <p:nvPr>
            <p:ph sz="quarter" idx="4"/>
          </p:nvPr>
        </p:nvSpPr>
        <p:spPr>
          <a:xfrm>
            <a:off x="4572000" y="1772816"/>
            <a:ext cx="4392488" cy="4464496"/>
          </a:xfrm>
          <a:solidFill>
            <a:schemeClr val="accent1">
              <a:lumMod val="20000"/>
              <a:lumOff val="80000"/>
            </a:schemeClr>
          </a:solidFill>
        </p:spPr>
        <p:txBody>
          <a:bodyPr>
            <a:normAutofit fontScale="47500" lnSpcReduction="20000"/>
          </a:bodyPr>
          <a:lstStyle/>
          <a:p>
            <a:pPr marL="118872" indent="0">
              <a:lnSpc>
                <a:spcPct val="115000"/>
              </a:lnSpc>
              <a:spcAft>
                <a:spcPts val="1000"/>
              </a:spcAft>
              <a:buNone/>
            </a:pPr>
            <a:r>
              <a:rPr lang="pl-PL" b="1" dirty="0">
                <a:solidFill>
                  <a:srgbClr val="000000"/>
                </a:solidFill>
                <a:latin typeface="Source Sans Pro" panose="020B0503030403020204" pitchFamily="34" charset="-18"/>
              </a:rPr>
              <a:t>Powierzchnia podobozu Trzebinia wynosiła 0,77 ha. Cztery baraki służyły za pomieszczenia mieszkalne dla więźniów, a na ich wyposażenie składały się trzypiętrowe drewniane prycze o wymiarach 195 x 80 cm. Baraki dla więźniów zbudowane były z blachy falistej i nakryte łukowym dachem. Pomieszczenia wewnątrz baraków były wyłożone masą papierową. We wszystkich barakach były betonowe posadzki. W obozie była też izba pisarska, warsztat szewski, kuchnia, magazyn oraz ambulatorium dentystyczne. Jeden z baraków przeznaczony był na szpital, a inny na biura SS. Mieszkania dla esesmanów mieściły się w trzech barakach. Niewielkie krematorium wybudowano w drugiej połowie listopada 1944 r.  Zwłoki wkładano do komory przy pomocy noszy wspartych na rolkach i umocowanych pół metra nad piecem, na wysokości drzwiczek. Paliwem do spalania zwłok był olej, który dopływał ze zbiornika umieszczonego w górnej części pieca do palników, zainstalowanych w jego tylnej ścianie. Olej dopływający do palników był rozpylany wewnątrz komory spalania dzięki strumieniowi powietrza wtłaczanego przez wentylator elektryczny. Rozpalanie pieca odbywało się przy pomocy koksu. Po rozgrzaniu temperatura w pobliżu palników dochodziła do 1800 ˚ C. 17 lub 18 stycznia 1945 wieczorem, kilka dni przed wkroczeniem do Trzebini wojsk radzieckich, podobóz ewakuowano. Po ewakuowaniu więźniów, dowódca miejscowej policji miejskiej Wilhelm Bohusch wysadził w powietrze krematorium. Nie zostało ono jednak całkowicie zniszczone i obecnie znajduje się w zbiorach Państwowego Muzeum Auschwitz-Birkenau  (Oświęcim).</a:t>
            </a:r>
            <a:endParaRPr lang="pl-PL" dirty="0">
              <a:latin typeface="Source Sans Pro" panose="020B0503030403020204" pitchFamily="34" charset="-18"/>
              <a:ea typeface="Calibri"/>
              <a:cs typeface="Times New Roman"/>
            </a:endParaRPr>
          </a:p>
          <a:p>
            <a:pPr algn="just"/>
            <a:endParaRPr lang="pl-PL" dirty="0" smtClean="0"/>
          </a:p>
        </p:txBody>
      </p:sp>
    </p:spTree>
  </p:cSld>
  <p:clrMapOvr>
    <a:masterClrMapping/>
  </p:clrMapOvr>
  <p:transition spd="med" advTm="120000">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Obóz hitlerowski</a:t>
            </a:r>
            <a:r>
              <a:rPr lang="pl-PL" sz="4200" dirty="0">
                <a:latin typeface="Source Sans Pro" panose="020B0503030403020204" pitchFamily="34" charset="-18"/>
              </a:rPr>
              <a:t> </a:t>
            </a:r>
            <a:r>
              <a:rPr lang="pl-PL" sz="4200" dirty="0" smtClean="0">
                <a:latin typeface="Source Sans Pro" panose="020B0503030403020204" pitchFamily="34" charset="-18"/>
              </a:rPr>
              <a:t>w Trzebionce</a:t>
            </a:r>
            <a:endParaRPr lang="pl-PL" sz="4200" dirty="0">
              <a:latin typeface="Source Sans Pro" panose="020B0503030403020204" pitchFamily="34" charset="-18"/>
            </a:endParaRPr>
          </a:p>
        </p:txBody>
      </p:sp>
      <p:sp>
        <p:nvSpPr>
          <p:cNvPr id="3" name="Symbol zastępczy tekstu 2"/>
          <p:cNvSpPr>
            <a:spLocks noGrp="1"/>
          </p:cNvSpPr>
          <p:nvPr>
            <p:ph type="body" idx="1"/>
          </p:nvPr>
        </p:nvSpPr>
        <p:spPr>
          <a:xfrm>
            <a:off x="179512" y="1556791"/>
            <a:ext cx="4536504" cy="916987"/>
          </a:xfrm>
          <a:solidFill>
            <a:schemeClr val="accent1">
              <a:lumMod val="60000"/>
              <a:lumOff val="40000"/>
            </a:schemeClr>
          </a:solidFill>
        </p:spPr>
        <p:txBody>
          <a:bodyPr>
            <a:normAutofit fontScale="77500" lnSpcReduction="20000"/>
          </a:bodyPr>
          <a:lstStyle/>
          <a:p>
            <a:pPr lvl="0">
              <a:buClrTx/>
              <a:buSzTx/>
            </a:pPr>
            <a:endParaRPr lang="pl-PL" sz="1500" cap="none" dirty="0" smtClean="0">
              <a:solidFill>
                <a:prstClr val="black"/>
              </a:solidFill>
            </a:endParaRPr>
          </a:p>
          <a:p>
            <a:pPr lvl="0">
              <a:buClrTx/>
              <a:buSzTx/>
            </a:pPr>
            <a:r>
              <a:rPr lang="pl-PL" sz="1500" cap="none" dirty="0" smtClean="0">
                <a:solidFill>
                  <a:prstClr val="black"/>
                </a:solidFill>
                <a:latin typeface="Source Sans Pro" panose="020B0503030403020204" pitchFamily="34" charset="-18"/>
              </a:rPr>
              <a:t>Ruiny </a:t>
            </a:r>
            <a:r>
              <a:rPr lang="pl-PL" sz="1500" cap="none" dirty="0">
                <a:solidFill>
                  <a:prstClr val="black"/>
                </a:solidFill>
                <a:latin typeface="Source Sans Pro" panose="020B0503030403020204" pitchFamily="34" charset="-18"/>
              </a:rPr>
              <a:t>krematorium i wieżyczka strażnicza w obozie hitlerowskim</a:t>
            </a:r>
            <a:br>
              <a:rPr lang="pl-PL" sz="1500" cap="none" dirty="0">
                <a:solidFill>
                  <a:prstClr val="black"/>
                </a:solidFill>
                <a:latin typeface="Source Sans Pro" panose="020B0503030403020204" pitchFamily="34" charset="-18"/>
              </a:rPr>
            </a:br>
            <a:r>
              <a:rPr lang="pl-PL" sz="1500" cap="none" dirty="0">
                <a:solidFill>
                  <a:prstClr val="black"/>
                </a:solidFill>
                <a:latin typeface="Source Sans Pro" panose="020B0503030403020204" pitchFamily="34" charset="-18"/>
              </a:rPr>
              <a:t> w Trzebionce  (z archiwum Państwowego Muzeum </a:t>
            </a:r>
            <a:r>
              <a:rPr lang="pl-PL" sz="1500" cap="none" dirty="0" smtClean="0">
                <a:solidFill>
                  <a:prstClr val="black"/>
                </a:solidFill>
                <a:latin typeface="Source Sans Pro" panose="020B0503030403020204" pitchFamily="34" charset="-18"/>
              </a:rPr>
              <a:t> Auschwitz -Birkenau w </a:t>
            </a:r>
            <a:r>
              <a:rPr lang="pl-PL" sz="1500" cap="none" dirty="0">
                <a:solidFill>
                  <a:prstClr val="black"/>
                </a:solidFill>
                <a:latin typeface="Source Sans Pro" panose="020B0503030403020204" pitchFamily="34" charset="-18"/>
              </a:rPr>
              <a:t>Oświęcimiu).</a:t>
            </a:r>
          </a:p>
          <a:p>
            <a:endParaRPr lang="pl-PL" dirty="0"/>
          </a:p>
        </p:txBody>
      </p:sp>
      <p:pic>
        <p:nvPicPr>
          <p:cNvPr id="3074" name="Picture 2" title="Ruiny krematorium w obozie hitlerowskim"/>
          <p:cNvPicPr>
            <a:picLocks noGrp="1" noChangeAspect="1" noChangeArrowheads="1"/>
          </p:cNvPicPr>
          <p:nvPr>
            <p:ph sz="half" idx="2"/>
          </p:nvPr>
        </p:nvPicPr>
        <p:blipFill>
          <a:blip r:embed="rId3" cstate="print"/>
          <a:stretch>
            <a:fillRect/>
          </a:stretch>
        </p:blipFill>
        <p:spPr bwMode="auto">
          <a:xfrm>
            <a:off x="323528" y="3140968"/>
            <a:ext cx="2395719" cy="3564000"/>
          </a:xfrm>
          <a:prstGeom prst="rect">
            <a:avLst/>
          </a:prstGeom>
          <a:noFill/>
          <a:effectLst>
            <a:glow rad="101600">
              <a:srgbClr val="0070C0">
                <a:alpha val="60000"/>
              </a:srgbClr>
            </a:glow>
          </a:effectLst>
        </p:spPr>
      </p:pic>
      <p:sp>
        <p:nvSpPr>
          <p:cNvPr id="5" name="Symbol zastępczy tekstu 4"/>
          <p:cNvSpPr>
            <a:spLocks noGrp="1"/>
          </p:cNvSpPr>
          <p:nvPr>
            <p:ph type="body" sz="quarter" idx="3"/>
          </p:nvPr>
        </p:nvSpPr>
        <p:spPr>
          <a:xfrm>
            <a:off x="5208814" y="1700808"/>
            <a:ext cx="3755674" cy="4896544"/>
          </a:xfrm>
        </p:spPr>
        <p:txBody>
          <a:bodyPr>
            <a:normAutofit lnSpcReduction="10000"/>
          </a:bodyPr>
          <a:lstStyle/>
          <a:p>
            <a:pPr marL="118872" lvl="0">
              <a:lnSpc>
                <a:spcPct val="115000"/>
              </a:lnSpc>
              <a:buClr>
                <a:srgbClr val="F0AD00"/>
              </a:buClr>
            </a:pPr>
            <a:r>
              <a:rPr lang="pl-PL" sz="1100" cap="none" dirty="0">
                <a:solidFill>
                  <a:srgbClr val="000000"/>
                </a:solidFill>
                <a:latin typeface="Source Sans Pro" panose="020B0503030403020204" pitchFamily="34" charset="-18"/>
              </a:rPr>
              <a:t>SS-mani narzekali, że wybudowane  w obozie w Trzebionce krematorium jest nieekonomiczne, bo piec jest jednoretorowy i nie jest zdolny do spalania większej ilości zwłok. Wskutek wzrastającej śmiertelności zwłoki zaczęto odwozić do obozu Auschwitz. Wywóz zwłok odbywał się nocą. Na terenie Rafinerii znajdowała się drewniana skrzynia z uchwytami, do której kładziono zmarłych podczas pracy i zabierano ich do obozu (Relacja Leona Dadaka z dnia 09 marca 1965 r. Państwowe Muzeum Auschwitz- Birkenau w Oświęcimiu. Dział Dokumentacji Archiwalnej. Oświadczenia. T. 48, s. 66-69).</a:t>
            </a:r>
            <a:r>
              <a:rPr lang="pl-PL" sz="1100" u="sng" cap="none" dirty="0">
                <a:solidFill>
                  <a:srgbClr val="000000"/>
                </a:solidFill>
                <a:latin typeface="Source Sans Pro" panose="020B0503030403020204" pitchFamily="34" charset="-18"/>
              </a:rPr>
              <a:t> </a:t>
            </a:r>
            <a:endParaRPr lang="pl-PL" sz="1100" b="0" cap="none" dirty="0">
              <a:solidFill>
                <a:prstClr val="black"/>
              </a:solidFill>
              <a:latin typeface="Source Sans Pro" panose="020B0503030403020204" pitchFamily="34" charset="-18"/>
              <a:ea typeface="Calibri"/>
              <a:cs typeface="Times New Roman"/>
            </a:endParaRPr>
          </a:p>
          <a:p>
            <a:pPr marL="118872" lvl="0">
              <a:lnSpc>
                <a:spcPct val="115000"/>
              </a:lnSpc>
              <a:buClr>
                <a:srgbClr val="F0AD00"/>
              </a:buClr>
            </a:pPr>
            <a:r>
              <a:rPr lang="pl-PL" sz="1100" b="0" cap="none" dirty="0">
                <a:solidFill>
                  <a:prstClr val="black"/>
                </a:solidFill>
                <a:latin typeface="Source Sans Pro" panose="020B0503030403020204" pitchFamily="34" charset="-18"/>
                <a:ea typeface="Times New Roman"/>
                <a:cs typeface="Times New Roman"/>
              </a:rPr>
              <a:t> </a:t>
            </a:r>
            <a:endParaRPr lang="pl-PL" sz="1100" b="0" cap="none" dirty="0">
              <a:solidFill>
                <a:prstClr val="black"/>
              </a:solidFill>
              <a:latin typeface="Source Sans Pro" panose="020B0503030403020204" pitchFamily="34" charset="-18"/>
              <a:ea typeface="Calibri"/>
              <a:cs typeface="Times New Roman"/>
            </a:endParaRPr>
          </a:p>
          <a:p>
            <a:pPr marL="118872" lvl="0">
              <a:lnSpc>
                <a:spcPct val="115000"/>
              </a:lnSpc>
              <a:buClr>
                <a:srgbClr val="F0AD00"/>
              </a:buClr>
            </a:pPr>
            <a:r>
              <a:rPr lang="pl-PL" sz="1100" u="sng" cap="none" dirty="0">
                <a:solidFill>
                  <a:srgbClr val="000000"/>
                </a:solidFill>
                <a:latin typeface="Source Sans Pro" panose="020B0503030403020204" pitchFamily="34" charset="-18"/>
              </a:rPr>
              <a:t>Ze wspomnień Władysława Mendeli: </a:t>
            </a:r>
            <a:endParaRPr lang="pl-PL" sz="1100" b="0" cap="none" dirty="0">
              <a:solidFill>
                <a:prstClr val="black"/>
              </a:solidFill>
              <a:latin typeface="Source Sans Pro" panose="020B0503030403020204" pitchFamily="34" charset="-18"/>
              <a:ea typeface="Calibri"/>
              <a:cs typeface="Times New Roman"/>
            </a:endParaRPr>
          </a:p>
          <a:p>
            <a:pPr marL="118872" lvl="0">
              <a:lnSpc>
                <a:spcPct val="115000"/>
              </a:lnSpc>
              <a:buClr>
                <a:srgbClr val="F0AD00"/>
              </a:buClr>
            </a:pPr>
            <a:r>
              <a:rPr lang="pl-PL" sz="1100" cap="none" dirty="0">
                <a:solidFill>
                  <a:srgbClr val="000000"/>
                </a:solidFill>
                <a:latin typeface="Source Sans Pro" panose="020B0503030403020204" pitchFamily="34" charset="-18"/>
              </a:rPr>
              <a:t>Z pomieszczenia gdzie pracowali Niemcy– zatrudnieni przez firmę Koppers – wyrzucano czasem niedogotowane kartofle. Więźniowie pracujący w pobliżu dosłownie rzucali się na te kartofle i zaraz je zjadali. Zauważył to jeden z Kapo. Na jego widok więźniowie się rozbiegli. Zostało tylko dwóch najstarszych. Jeden z nich zdążył się schronić w naszym warsztacie a drugi, ponieważ miał spuchnięte nogi – nie mógł już uciekać. Widziałem jak więzień ten klęczał przed Kapo prosząc, by go nie bił, całował jego nogi. Kapo nie zważając na prośbę, bił więźnia po głowie. (Relacja: Państwowe Muzeum Auschwitz- Birkenau w Oświęcimiu. Dział Dokumentacji Archiwalnej. Oświadczenia. T. 48, s. 62-65).</a:t>
            </a:r>
            <a:r>
              <a:rPr lang="pl-PL" sz="1100" u="sng" cap="none" dirty="0">
                <a:solidFill>
                  <a:srgbClr val="000000"/>
                </a:solidFill>
                <a:latin typeface="Source Sans Pro" panose="020B0503030403020204" pitchFamily="34" charset="-18"/>
              </a:rPr>
              <a:t> </a:t>
            </a:r>
            <a:endParaRPr lang="pl-PL" sz="1100" b="0" cap="none" dirty="0">
              <a:solidFill>
                <a:prstClr val="black"/>
              </a:solidFill>
              <a:latin typeface="Source Sans Pro" panose="020B0503030403020204" pitchFamily="34" charset="-18"/>
              <a:ea typeface="Calibri"/>
              <a:cs typeface="Times New Roman"/>
            </a:endParaRPr>
          </a:p>
          <a:p>
            <a:endParaRPr lang="pl-PL" dirty="0"/>
          </a:p>
        </p:txBody>
      </p:sp>
      <p:pic>
        <p:nvPicPr>
          <p:cNvPr id="9" name="Symbol zastępczy zawartości 8" title="Wieżyczka strażnicza w obozie hitlerowskim"/>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2915816" y="2636912"/>
            <a:ext cx="2357802" cy="3564000"/>
          </a:xfrm>
        </p:spPr>
      </p:pic>
    </p:spTree>
  </p:cSld>
  <p:clrMapOvr>
    <a:masterClrMapping/>
  </p:clrMapOvr>
  <p:transition spd="med" advTm="90000">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4200" dirty="0" smtClean="0">
                <a:latin typeface="Source Sans Pro" panose="020B0503030403020204" pitchFamily="34" charset="-18"/>
              </a:rPr>
              <a:t>Teren dawnego boiska sportowego</a:t>
            </a:r>
            <a:br>
              <a:rPr lang="pl-PL" sz="4200" dirty="0" smtClean="0">
                <a:latin typeface="Source Sans Pro" panose="020B0503030403020204" pitchFamily="34" charset="-18"/>
              </a:rPr>
            </a:br>
            <a:r>
              <a:rPr lang="pl-PL" sz="4200" dirty="0" smtClean="0">
                <a:latin typeface="Source Sans Pro" panose="020B0503030403020204" pitchFamily="34" charset="-18"/>
              </a:rPr>
              <a:t>- miejsce egzekucji  grupy Żydów</a:t>
            </a:r>
            <a:endParaRPr lang="pl-PL" sz="4200" dirty="0">
              <a:latin typeface="Source Sans Pro" panose="020B0503030403020204" pitchFamily="34" charset="-18"/>
            </a:endParaRPr>
          </a:p>
        </p:txBody>
      </p:sp>
      <p:sp>
        <p:nvSpPr>
          <p:cNvPr id="3" name="Symbol zastępczy tekstu 2"/>
          <p:cNvSpPr>
            <a:spLocks noGrp="1"/>
          </p:cNvSpPr>
          <p:nvPr>
            <p:ph type="body" idx="1"/>
          </p:nvPr>
        </p:nvSpPr>
        <p:spPr>
          <a:xfrm>
            <a:off x="4499992" y="5085184"/>
            <a:ext cx="4245868" cy="1368151"/>
          </a:xfrm>
          <a:solidFill>
            <a:schemeClr val="accent1">
              <a:lumMod val="20000"/>
              <a:lumOff val="80000"/>
            </a:schemeClr>
          </a:solidFill>
          <a:ln>
            <a:solidFill>
              <a:schemeClr val="accent1">
                <a:lumMod val="75000"/>
              </a:schemeClr>
            </a:solidFill>
          </a:ln>
        </p:spPr>
        <p:txBody>
          <a:bodyPr>
            <a:normAutofit lnSpcReduction="10000"/>
          </a:bodyPr>
          <a:lstStyle/>
          <a:p>
            <a:pPr lvl="0" algn="ctr">
              <a:buClrTx/>
              <a:buSzTx/>
            </a:pPr>
            <a:endParaRPr lang="pl-PL" sz="1100" cap="none" dirty="0" smtClean="0">
              <a:solidFill>
                <a:prstClr val="black"/>
              </a:solidFill>
            </a:endParaRPr>
          </a:p>
          <a:p>
            <a:pPr lvl="0">
              <a:buClrTx/>
              <a:buSzTx/>
            </a:pPr>
            <a:r>
              <a:rPr lang="pl-PL" sz="1100" cap="none" dirty="0" smtClean="0">
                <a:solidFill>
                  <a:prstClr val="black"/>
                </a:solidFill>
                <a:latin typeface="Source Sans Pro" panose="020B0503030403020204" pitchFamily="34" charset="-18"/>
              </a:rPr>
              <a:t>Archiwalne </a:t>
            </a:r>
            <a:r>
              <a:rPr lang="pl-PL" sz="1100" cap="none" dirty="0">
                <a:solidFill>
                  <a:prstClr val="black"/>
                </a:solidFill>
                <a:latin typeface="Source Sans Pro" panose="020B0503030403020204" pitchFamily="34" charset="-18"/>
              </a:rPr>
              <a:t>fotografie dawnego boiska sportowego (ze zbiorów Teresy Ichniowskiej i Andrzeja Kostki) oraz widok obecny tego terenu.  Boisko znajdowało się przy dzisiejszej ulicy Pułaskiego, </a:t>
            </a:r>
            <a:br>
              <a:rPr lang="pl-PL" sz="1100" cap="none" dirty="0">
                <a:solidFill>
                  <a:prstClr val="black"/>
                </a:solidFill>
                <a:latin typeface="Source Sans Pro" panose="020B0503030403020204" pitchFamily="34" charset="-18"/>
              </a:rPr>
            </a:br>
            <a:r>
              <a:rPr lang="pl-PL" sz="1100" cap="none" dirty="0">
                <a:solidFill>
                  <a:prstClr val="black"/>
                </a:solidFill>
                <a:latin typeface="Source Sans Pro" panose="020B0503030403020204" pitchFamily="34" charset="-18"/>
              </a:rPr>
              <a:t>za kolonią domów, wzniesionych dla pracowników huty. </a:t>
            </a:r>
            <a:br>
              <a:rPr lang="pl-PL" sz="1100" cap="none" dirty="0">
                <a:solidFill>
                  <a:prstClr val="black"/>
                </a:solidFill>
                <a:latin typeface="Source Sans Pro" panose="020B0503030403020204" pitchFamily="34" charset="-18"/>
              </a:rPr>
            </a:br>
            <a:r>
              <a:rPr lang="pl-PL" sz="1100" cap="none" dirty="0">
                <a:solidFill>
                  <a:prstClr val="black"/>
                </a:solidFill>
                <a:latin typeface="Source Sans Pro" panose="020B0503030403020204" pitchFamily="34" charset="-18"/>
              </a:rPr>
              <a:t>W okresie okupacji niemieckiej było otoczone wysokim, drewnianym płotem.  Teren wspomnianego boiska znajduje się </a:t>
            </a:r>
            <a:br>
              <a:rPr lang="pl-PL" sz="1100" cap="none" dirty="0">
                <a:solidFill>
                  <a:prstClr val="black"/>
                </a:solidFill>
                <a:latin typeface="Source Sans Pro" panose="020B0503030403020204" pitchFamily="34" charset="-18"/>
              </a:rPr>
            </a:br>
            <a:r>
              <a:rPr lang="pl-PL" sz="1100" cap="none" dirty="0">
                <a:solidFill>
                  <a:prstClr val="black"/>
                </a:solidFill>
                <a:latin typeface="Source Sans Pro" panose="020B0503030403020204" pitchFamily="34" charset="-18"/>
              </a:rPr>
              <a:t>w rejonie dawnej portierni Zakładów Metalurgicznych II.</a:t>
            </a:r>
          </a:p>
          <a:p>
            <a:endParaRPr lang="pl-PL" dirty="0"/>
          </a:p>
        </p:txBody>
      </p:sp>
      <p:sp>
        <p:nvSpPr>
          <p:cNvPr id="4" name="Symbol zastępczy tekstu 3"/>
          <p:cNvSpPr>
            <a:spLocks noGrp="1"/>
          </p:cNvSpPr>
          <p:nvPr>
            <p:ph type="body" sz="quarter" idx="3"/>
          </p:nvPr>
        </p:nvSpPr>
        <p:spPr>
          <a:xfrm>
            <a:off x="4211961" y="1567543"/>
            <a:ext cx="4703440" cy="925353"/>
          </a:xfrm>
          <a:solidFill>
            <a:srgbClr val="FFC000"/>
          </a:solidFill>
        </p:spPr>
        <p:txBody>
          <a:bodyPr>
            <a:normAutofit/>
          </a:bodyPr>
          <a:lstStyle/>
          <a:p>
            <a:pPr lvl="0" algn="ctr">
              <a:buClrTx/>
              <a:buSzTx/>
            </a:pPr>
            <a:endParaRPr lang="pl-PL" sz="1400" cap="none" dirty="0" smtClean="0">
              <a:solidFill>
                <a:prstClr val="black"/>
              </a:solidFill>
            </a:endParaRPr>
          </a:p>
          <a:p>
            <a:pPr lvl="0">
              <a:buClrTx/>
              <a:buSzTx/>
            </a:pPr>
            <a:r>
              <a:rPr lang="pl-PL" sz="1200" cap="none" dirty="0" smtClean="0">
                <a:solidFill>
                  <a:prstClr val="black"/>
                </a:solidFill>
                <a:latin typeface="Source Sans Pro" panose="020B0503030403020204" pitchFamily="34" charset="-18"/>
              </a:rPr>
              <a:t>W </a:t>
            </a:r>
            <a:r>
              <a:rPr lang="pl-PL" sz="1200" cap="none" dirty="0">
                <a:solidFill>
                  <a:prstClr val="black"/>
                </a:solidFill>
                <a:latin typeface="Source Sans Pro" panose="020B0503030403020204" pitchFamily="34" charset="-18"/>
              </a:rPr>
              <a:t>dniu 14 września 1939 roku, </a:t>
            </a:r>
            <a:r>
              <a:rPr lang="pl-PL" sz="1200" cap="none" dirty="0" smtClean="0">
                <a:solidFill>
                  <a:prstClr val="black"/>
                </a:solidFill>
                <a:latin typeface="Source Sans Pro" panose="020B0503030403020204" pitchFamily="34" charset="-18"/>
              </a:rPr>
              <a:t>na </a:t>
            </a:r>
            <a:r>
              <a:rPr lang="pl-PL" sz="1200" cap="none" dirty="0">
                <a:solidFill>
                  <a:prstClr val="black"/>
                </a:solidFill>
                <a:latin typeface="Source Sans Pro" panose="020B0503030403020204" pitchFamily="34" charset="-18"/>
              </a:rPr>
              <a:t>dawnym boisku sportowym naziści rozstrzelali grupę 23 Żydów z Trzebini. </a:t>
            </a:r>
          </a:p>
          <a:p>
            <a:endParaRPr lang="pl-PL" dirty="0"/>
          </a:p>
        </p:txBody>
      </p:sp>
      <p:pic>
        <p:nvPicPr>
          <p:cNvPr id="13" name="Symbol zastępczy zawartości 12" title="Teren dawnego boiska sportowego"/>
          <p:cNvPicPr>
            <a:picLocks noGrp="1" noChangeAspect="1"/>
          </p:cNvPicPr>
          <p:nvPr>
            <p:ph sz="quarter" idx="4"/>
          </p:nvPr>
        </p:nvPicPr>
        <p:blipFill>
          <a:blip r:embed="rId3" cstate="print"/>
          <a:stretch>
            <a:fillRect/>
          </a:stretch>
        </p:blipFill>
        <p:spPr>
          <a:xfrm>
            <a:off x="4860032" y="2636912"/>
            <a:ext cx="3518520" cy="2357408"/>
          </a:xfrm>
          <a:noFill/>
          <a:effectLst>
            <a:glow rad="101600">
              <a:srgbClr val="0070C0">
                <a:alpha val="60000"/>
              </a:srgbClr>
            </a:glow>
          </a:effectLst>
        </p:spPr>
      </p:pic>
      <p:pic>
        <p:nvPicPr>
          <p:cNvPr id="7" name="Symbol zastępczy zawartości 6" title="Teren dawnego boiska sportowego"/>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23528" y="1628800"/>
            <a:ext cx="3399405" cy="4815383"/>
          </a:xfrm>
        </p:spPr>
      </p:pic>
    </p:spTree>
  </p:cSld>
  <p:clrMapOvr>
    <a:masterClrMapping/>
  </p:clrMapOvr>
  <p:transition spd="med" advTm="45000">
    <p:wipe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4200" dirty="0" smtClean="0">
                <a:latin typeface="Source Sans Pro" panose="020B0503030403020204" pitchFamily="34" charset="-18"/>
              </a:rPr>
              <a:t>Teren dawnego boiska sportowego</a:t>
            </a:r>
            <a:br>
              <a:rPr lang="pl-PL" sz="4200" dirty="0" smtClean="0">
                <a:latin typeface="Source Sans Pro" panose="020B0503030403020204" pitchFamily="34" charset="-18"/>
              </a:rPr>
            </a:br>
            <a:r>
              <a:rPr lang="pl-PL" sz="4200" dirty="0" smtClean="0">
                <a:latin typeface="Source Sans Pro" panose="020B0503030403020204" pitchFamily="34" charset="-18"/>
              </a:rPr>
              <a:t>- miejsce egzekucji  Żydów</a:t>
            </a:r>
            <a:endParaRPr lang="pl-PL" sz="4200" dirty="0">
              <a:latin typeface="Source Sans Pro" panose="020B0503030403020204" pitchFamily="34" charset="-18"/>
            </a:endParaRPr>
          </a:p>
        </p:txBody>
      </p:sp>
      <p:sp>
        <p:nvSpPr>
          <p:cNvPr id="3" name="Symbol zastępczy tekstu 2"/>
          <p:cNvSpPr>
            <a:spLocks noGrp="1"/>
          </p:cNvSpPr>
          <p:nvPr>
            <p:ph type="body" idx="1"/>
          </p:nvPr>
        </p:nvSpPr>
        <p:spPr>
          <a:xfrm>
            <a:off x="323528" y="2060848"/>
            <a:ext cx="4040188" cy="1153949"/>
          </a:xfrm>
        </p:spPr>
        <p:txBody>
          <a:bodyPr>
            <a:normAutofit/>
          </a:bodyPr>
          <a:lstStyle/>
          <a:p>
            <a:pPr lvl="0">
              <a:buClrTx/>
              <a:buSzTx/>
            </a:pPr>
            <a:r>
              <a:rPr lang="pl-PL" sz="1200" cap="none" dirty="0">
                <a:solidFill>
                  <a:prstClr val="black"/>
                </a:solidFill>
                <a:latin typeface="Source Sans Pro" panose="020B0503030403020204" pitchFamily="34" charset="-18"/>
              </a:rPr>
              <a:t>Wejście na teren dawnego boiska sportowego, fotografię wykonano około 1935 r. (ze zbiorów Mariusza Paździory</a:t>
            </a:r>
            <a:r>
              <a:rPr lang="pl-PL" sz="1200" cap="none" dirty="0" smtClean="0">
                <a:solidFill>
                  <a:prstClr val="black"/>
                </a:solidFill>
                <a:latin typeface="Source Sans Pro" panose="020B0503030403020204" pitchFamily="34" charset="-18"/>
              </a:rPr>
              <a:t>)</a:t>
            </a:r>
            <a:endParaRPr lang="pl-PL" sz="1200" b="0" cap="none" dirty="0">
              <a:solidFill>
                <a:prstClr val="black"/>
              </a:solidFill>
              <a:latin typeface="Source Sans Pro" panose="020B0503030403020204" pitchFamily="34" charset="-18"/>
            </a:endParaRPr>
          </a:p>
        </p:txBody>
      </p:sp>
      <p:pic>
        <p:nvPicPr>
          <p:cNvPr id="5" name="Symbol zastępczy zawartości 4" descr="Mariusza Pażdziory.jpg" title="Wejście na teren dawnego boiska sportowego, fotografię wykonano około 1935 r."/>
          <p:cNvPicPr>
            <a:picLocks noGrp="1" noChangeAspect="1"/>
          </p:cNvPicPr>
          <p:nvPr>
            <p:ph sz="half" idx="2"/>
          </p:nvPr>
        </p:nvPicPr>
        <p:blipFill>
          <a:blip r:embed="rId2" cstate="print"/>
          <a:stretch>
            <a:fillRect/>
          </a:stretch>
        </p:blipFill>
        <p:spPr>
          <a:xfrm>
            <a:off x="323528" y="3429000"/>
            <a:ext cx="4040188" cy="2711976"/>
          </a:xfrm>
          <a:effectLst>
            <a:glow rad="101600">
              <a:srgbClr val="0070C0">
                <a:alpha val="60000"/>
              </a:srgbClr>
            </a:glow>
          </a:effectLst>
        </p:spPr>
      </p:pic>
      <p:sp>
        <p:nvSpPr>
          <p:cNvPr id="4" name="Symbol zastępczy zawartości 3"/>
          <p:cNvSpPr>
            <a:spLocks noGrp="1"/>
          </p:cNvSpPr>
          <p:nvPr>
            <p:ph sz="quarter" idx="4"/>
          </p:nvPr>
        </p:nvSpPr>
        <p:spPr>
          <a:xfrm>
            <a:off x="4645025" y="1556792"/>
            <a:ext cx="4319463" cy="4844008"/>
          </a:xfrm>
          <a:solidFill>
            <a:schemeClr val="accent1">
              <a:lumMod val="20000"/>
              <a:lumOff val="80000"/>
            </a:schemeClr>
          </a:solidFill>
        </p:spPr>
        <p:txBody>
          <a:bodyPr>
            <a:normAutofit/>
          </a:bodyPr>
          <a:lstStyle/>
          <a:p>
            <a:pPr marL="118872" indent="0">
              <a:lnSpc>
                <a:spcPct val="115000"/>
              </a:lnSpc>
              <a:spcAft>
                <a:spcPts val="0"/>
              </a:spcAft>
              <a:buNone/>
            </a:pPr>
            <a:r>
              <a:rPr lang="pl-PL" sz="1200" b="1" u="sng" dirty="0">
                <a:solidFill>
                  <a:srgbClr val="000000"/>
                </a:solidFill>
                <a:latin typeface="Source Sans Pro" panose="020B0503030403020204" pitchFamily="34" charset="-18"/>
              </a:rPr>
              <a:t>Ze wspomnień Haliny Kmieć: </a:t>
            </a:r>
            <a:endParaRPr lang="pl-PL" sz="1200" dirty="0">
              <a:latin typeface="Source Sans Pro" panose="020B0503030403020204" pitchFamily="34" charset="-18"/>
              <a:ea typeface="Calibri"/>
              <a:cs typeface="Times New Roman"/>
            </a:endParaRPr>
          </a:p>
          <a:p>
            <a:pPr marL="118872" indent="0">
              <a:spcAft>
                <a:spcPts val="0"/>
              </a:spcAft>
              <a:buNone/>
            </a:pPr>
            <a:r>
              <a:rPr lang="pl-PL" sz="1200" b="1" i="1" dirty="0">
                <a:solidFill>
                  <a:srgbClr val="000000"/>
                </a:solidFill>
                <a:latin typeface="Source Sans Pro" panose="020B0503030403020204" pitchFamily="34" charset="-18"/>
              </a:rPr>
              <a:t>W połowie września 1939 r. niemiecki Wermacht przeprowadził na boisku sportowym egzekucję około dwudziestu Żydów. […] Boisko to znajdowało się pobliżu naszego domu i było ogrodzone szczelnym, wykonanym z desek płotem. Z okna pokojowego „na górze” było ono dobrze widoczne. Dlatego też moi rodzice oraz mama Wojtka Blaszke obserwowali wspomnianą egzekucję Żydów z głębi tego pokoiku, żeby Niemcy ich  nie zauważyli. Nasz tato wykonał kilka zdjęć, dokumentujących tą egzekucję na boisku sportowym i schował je pod powałą, na strychu domu państwa Rychłowskich, gdzie wówczas mieszkaliśmy. Po wojnie ojciec poszedł szukać tych zdjęć, ale już ich tam nie było. Zwłoki rozstrzelanych Żydów zakopano w miejscu ich egzekucji. Wykonano to jednak niezbyt starannie, bo zakopano ich bardzo płytko i po pewnym czasie na całej Kolonii [Hutniczej] czuć było smród gnijących ciał. Wkrótce też na tym terenie wybuchła epidemia tyfusu. Spośród naszych sąsiadów, zachorowało kilka osób, jeden z naszych znajomych – Staszek Mizera – nie przetrzymał choroby i zmarł. […] Po tej epidemii tyfusu Niemcy zrobili ekshumację zwłok pomordowanych Żydów, po czym wywieźli ich ciała gdzieś do Chrzanowa. […]</a:t>
            </a:r>
            <a:endParaRPr lang="pl-PL" sz="1200" dirty="0">
              <a:latin typeface="Source Sans Pro" panose="020B0503030403020204" pitchFamily="34" charset="-18"/>
              <a:ea typeface="Times New Roman"/>
            </a:endParaRPr>
          </a:p>
          <a:p>
            <a:pPr marL="118872" indent="0">
              <a:buNone/>
            </a:pPr>
            <a:endParaRPr lang="pl-PL" sz="1200" dirty="0"/>
          </a:p>
        </p:txBody>
      </p:sp>
    </p:spTree>
  </p:cSld>
  <p:clrMapOvr>
    <a:masterClrMapping/>
  </p:clrMapOvr>
  <p:transition spd="med" advTm="60000">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
            </a:r>
            <a:br>
              <a:rPr lang="pl-PL" dirty="0" smtClean="0"/>
            </a:br>
            <a:r>
              <a:rPr lang="pl-PL" sz="4700" dirty="0" smtClean="0">
                <a:latin typeface="Source Sans Pro" panose="020B0503030403020204" pitchFamily="34" charset="-18"/>
              </a:rPr>
              <a:t>Teren w rejonie wiaduktu nad torami </a:t>
            </a:r>
            <a:r>
              <a:rPr lang="pl-PL" sz="4700" dirty="0" smtClean="0">
                <a:latin typeface="Source Sans Pro" panose="020B0503030403020204" pitchFamily="34" charset="-18"/>
              </a:rPr>
              <a:t>- </a:t>
            </a:r>
            <a:r>
              <a:rPr lang="pl-PL" sz="2900" dirty="0" smtClean="0">
                <a:latin typeface="Source Sans Pro" panose="020B0503030403020204" pitchFamily="34" charset="-18"/>
              </a:rPr>
              <a:t>miejsce egzekucji 87 Żydów i 3 Polaków</a:t>
            </a:r>
            <a:r>
              <a:rPr lang="pl-PL" dirty="0" smtClean="0"/>
              <a:t/>
            </a:r>
            <a:br>
              <a:rPr lang="pl-PL" dirty="0" smtClean="0"/>
            </a:br>
            <a:endParaRPr lang="pl-PL" dirty="0"/>
          </a:p>
        </p:txBody>
      </p:sp>
      <p:sp>
        <p:nvSpPr>
          <p:cNvPr id="3" name="Symbol zastępczy tekstu 2"/>
          <p:cNvSpPr>
            <a:spLocks noGrp="1"/>
          </p:cNvSpPr>
          <p:nvPr>
            <p:ph type="body" idx="1"/>
          </p:nvPr>
        </p:nvSpPr>
        <p:spPr/>
        <p:txBody>
          <a:bodyPr/>
          <a:lstStyle/>
          <a:p>
            <a:pPr lvl="0">
              <a:buClrTx/>
              <a:buSzTx/>
            </a:pPr>
            <a:endParaRPr lang="pl-PL" sz="1200" cap="none" dirty="0" smtClean="0">
              <a:solidFill>
                <a:prstClr val="black"/>
              </a:solidFill>
            </a:endParaRPr>
          </a:p>
          <a:p>
            <a:pPr lvl="0">
              <a:buClrTx/>
              <a:buSzTx/>
            </a:pPr>
            <a:r>
              <a:rPr lang="pl-PL" sz="1200" cap="none" dirty="0" smtClean="0">
                <a:solidFill>
                  <a:prstClr val="black"/>
                </a:solidFill>
                <a:latin typeface="Source Sans Pro" panose="020B0503030403020204" pitchFamily="34" charset="-18"/>
              </a:rPr>
              <a:t>Widok </a:t>
            </a:r>
            <a:r>
              <a:rPr lang="pl-PL" sz="1200" cap="none" dirty="0">
                <a:solidFill>
                  <a:prstClr val="black"/>
                </a:solidFill>
                <a:latin typeface="Source Sans Pro" panose="020B0503030403020204" pitchFamily="34" charset="-18"/>
              </a:rPr>
              <a:t>obecny miejsca egzekucji  (na części terenu stoją przęsła wiaduktu , wzniesionego w 1975 roku) .</a:t>
            </a:r>
            <a:endParaRPr lang="pl-PL" sz="1200" b="0" cap="none" dirty="0">
              <a:solidFill>
                <a:prstClr val="black"/>
              </a:solidFill>
              <a:latin typeface="Source Sans Pro" panose="020B0503030403020204" pitchFamily="34" charset="-18"/>
            </a:endParaRPr>
          </a:p>
          <a:p>
            <a:endParaRPr lang="pl-PL" dirty="0"/>
          </a:p>
        </p:txBody>
      </p:sp>
      <p:pic>
        <p:nvPicPr>
          <p:cNvPr id="5" name="Symbol zastępczy zawartości 4" title="Miejsce rozstrzelania 90 osób 5 wrzesień 1839 r."/>
          <p:cNvPicPr>
            <a:picLocks noGrp="1" noChangeAspect="1"/>
          </p:cNvPicPr>
          <p:nvPr>
            <p:ph sz="half" idx="2"/>
          </p:nvPr>
        </p:nvPicPr>
        <p:blipFill>
          <a:blip r:embed="rId2" cstate="print"/>
          <a:stretch>
            <a:fillRect/>
          </a:stretch>
        </p:blipFill>
        <p:spPr>
          <a:xfrm>
            <a:off x="611560" y="2492896"/>
            <a:ext cx="3458322" cy="2317076"/>
          </a:xfrm>
          <a:effectLst>
            <a:glow rad="101600">
              <a:srgbClr val="0070C0">
                <a:alpha val="60000"/>
              </a:srgbClr>
            </a:glow>
          </a:effectLst>
        </p:spPr>
      </p:pic>
      <p:sp>
        <p:nvSpPr>
          <p:cNvPr id="8" name="Symbol zastępczy tekstu 7"/>
          <p:cNvSpPr>
            <a:spLocks noGrp="1"/>
          </p:cNvSpPr>
          <p:nvPr>
            <p:ph type="body" sz="quarter" idx="3"/>
          </p:nvPr>
        </p:nvSpPr>
        <p:spPr>
          <a:xfrm>
            <a:off x="323528" y="5085184"/>
            <a:ext cx="4041775" cy="1368152"/>
          </a:xfrm>
          <a:solidFill>
            <a:srgbClr val="FFC000"/>
          </a:solidFill>
        </p:spPr>
        <p:txBody>
          <a:bodyPr>
            <a:normAutofit/>
          </a:bodyPr>
          <a:lstStyle/>
          <a:p>
            <a:pPr lvl="0">
              <a:buClrTx/>
              <a:buSzTx/>
            </a:pPr>
            <a:r>
              <a:rPr lang="pl-PL" sz="1200" cap="none" dirty="0">
                <a:solidFill>
                  <a:prstClr val="black"/>
                </a:solidFill>
                <a:latin typeface="Source Sans Pro" panose="020B0503030403020204" pitchFamily="34" charset="-18"/>
              </a:rPr>
              <a:t>W dniu 5 września 1939 r. dokonana została pierwsza łapanka </a:t>
            </a:r>
            <a:r>
              <a:rPr lang="pl-PL" sz="1200" cap="none" dirty="0" smtClean="0">
                <a:solidFill>
                  <a:prstClr val="black"/>
                </a:solidFill>
                <a:latin typeface="Source Sans Pro" panose="020B0503030403020204" pitchFamily="34" charset="-18"/>
              </a:rPr>
              <a:t> i </a:t>
            </a:r>
            <a:r>
              <a:rPr lang="pl-PL" sz="1200" cap="none" dirty="0">
                <a:solidFill>
                  <a:prstClr val="black"/>
                </a:solidFill>
                <a:latin typeface="Source Sans Pro" panose="020B0503030403020204" pitchFamily="34" charset="-18"/>
              </a:rPr>
              <a:t>zbiorowa egzekucja  na 87 Żydach (z Chrzanowa i Jaworzna) oraz 3 Polakach.  Schwytanych w łapance rozstrzelano pod skarpą kolejową – w miejscu nazywanym przez okolicznych mieszkańców „popielnikiem” (ponieważ  wysypywano tam popiół z pieców węglowych) </a:t>
            </a:r>
            <a:r>
              <a:rPr lang="pl-PL" sz="1200" cap="none" dirty="0" smtClean="0">
                <a:solidFill>
                  <a:prstClr val="black"/>
                </a:solidFill>
                <a:latin typeface="Source Sans Pro" panose="020B0503030403020204" pitchFamily="34" charset="-18"/>
              </a:rPr>
              <a:t>.</a:t>
            </a:r>
            <a:endParaRPr lang="pl-PL" sz="1200" b="0" cap="none" dirty="0">
              <a:solidFill>
                <a:prstClr val="black"/>
              </a:solidFill>
              <a:latin typeface="Source Sans Pro" panose="020B0503030403020204" pitchFamily="34" charset="-18"/>
            </a:endParaRPr>
          </a:p>
        </p:txBody>
      </p:sp>
      <p:sp>
        <p:nvSpPr>
          <p:cNvPr id="4" name="Symbol zastępczy zawartości 3"/>
          <p:cNvSpPr>
            <a:spLocks noGrp="1"/>
          </p:cNvSpPr>
          <p:nvPr>
            <p:ph sz="quarter" idx="4"/>
          </p:nvPr>
        </p:nvSpPr>
        <p:spPr>
          <a:xfrm>
            <a:off x="4572001" y="1772816"/>
            <a:ext cx="4320480" cy="4627984"/>
          </a:xfrm>
          <a:solidFill>
            <a:schemeClr val="accent1">
              <a:lumMod val="20000"/>
              <a:lumOff val="80000"/>
            </a:schemeClr>
          </a:solidFill>
        </p:spPr>
        <p:txBody>
          <a:bodyPr>
            <a:normAutofit/>
          </a:bodyPr>
          <a:lstStyle/>
          <a:p>
            <a:pPr marL="118872" indent="0">
              <a:lnSpc>
                <a:spcPct val="115000"/>
              </a:lnSpc>
              <a:spcAft>
                <a:spcPts val="0"/>
              </a:spcAft>
              <a:buNone/>
            </a:pPr>
            <a:r>
              <a:rPr lang="pl-PL" sz="1200" b="1" u="sng" dirty="0">
                <a:solidFill>
                  <a:srgbClr val="000000"/>
                </a:solidFill>
                <a:latin typeface="Source Sans Pro" panose="020B0503030403020204" pitchFamily="34" charset="-18"/>
              </a:rPr>
              <a:t>Ze wspomnień Lucyny Piskorz:  </a:t>
            </a:r>
            <a:endParaRPr lang="pl-PL" sz="1200" dirty="0">
              <a:latin typeface="Source Sans Pro" panose="020B0503030403020204" pitchFamily="34" charset="-18"/>
              <a:ea typeface="Calibri"/>
              <a:cs typeface="Times New Roman"/>
            </a:endParaRPr>
          </a:p>
          <a:p>
            <a:pPr marL="118872" indent="0">
              <a:spcAft>
                <a:spcPts val="0"/>
              </a:spcAft>
              <a:buNone/>
            </a:pPr>
            <a:r>
              <a:rPr lang="pl-PL" sz="1200" b="1" i="1" dirty="0">
                <a:solidFill>
                  <a:srgbClr val="000000"/>
                </a:solidFill>
                <a:latin typeface="Source Sans Pro" panose="020B0503030403020204" pitchFamily="34" charset="-18"/>
              </a:rPr>
              <a:t>Niemcy zaraz wprowadzili godzinę policyjną  i tzw. „zaciemnienie” – służyły do niego takie rolety z czarnego papieru, którymi zasłaniano okna. Pewnego razu do naszego domu weszli Niemcy, nakazując zasunąć rolety oraz przykazując równocześnie aby wszyscy pozostali w domu i nikt – pod żadnym pozorem – nie zbliżał się do okien. Ale my z bratem, jak każde ciekawe świata dzieci, wyskrobaliśmy dziurę w tych roletach i podpatrywaliśmy co się będzie działo. Niemcy przyprowadzili grupę Żydów, po czym podzielili ich na szeregi. Każdy stojący w szeregu Żyd kopał sobie dół. Następnie Żydzi z pierwszego szeregu stanęli przy swoich dołach. Padła seria z karabinów i każdy Żyd wpadł do „swojego” dołu. Pozostali przy życiu zakopywali te doły, po czym Żydzi z drugiej grupy stanęli przy drugim szeregu dołów i wszystko odbyło się tak, jak za pierwszym razem. Wyglądało na to, że ostatnią grupę pomordowanych Żydów zakopywali już jacyś Polacy. Działo się to wszystko niedaleko od naszego domu, w miejscu nazywanym przez nas „popielnikiem”. Jako dzieci, nie zdawaliśmy sobie sprawy czym mogło się zakończyć dla naszej rodziny to „podpatrywanie”.</a:t>
            </a:r>
            <a:endParaRPr lang="pl-PL" sz="1200" dirty="0">
              <a:latin typeface="Source Sans Pro" panose="020B0503030403020204" pitchFamily="34" charset="-18"/>
              <a:ea typeface="Times New Roman"/>
            </a:endParaRPr>
          </a:p>
          <a:p>
            <a:pPr marL="118872" indent="0">
              <a:buNone/>
            </a:pPr>
            <a:endParaRPr lang="pl-PL" sz="1200" b="1" i="1" u="sng" dirty="0"/>
          </a:p>
        </p:txBody>
      </p:sp>
    </p:spTree>
  </p:cSld>
  <p:clrMapOvr>
    <a:masterClrMapping/>
  </p:clrMapOvr>
  <p:transition spd="med" advTm="90000">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Hitlerowski obóz pracy „za torami”</a:t>
            </a:r>
            <a:endParaRPr lang="pl-PL" sz="4200" dirty="0">
              <a:latin typeface="Source Sans Pro" panose="020B0503030403020204" pitchFamily="34" charset="-18"/>
            </a:endParaRPr>
          </a:p>
        </p:txBody>
      </p:sp>
      <p:sp>
        <p:nvSpPr>
          <p:cNvPr id="3" name="Symbol zastępczy tekstu 2"/>
          <p:cNvSpPr>
            <a:spLocks noGrp="1"/>
          </p:cNvSpPr>
          <p:nvPr>
            <p:ph type="body" idx="1"/>
          </p:nvPr>
        </p:nvSpPr>
        <p:spPr>
          <a:xfrm>
            <a:off x="179512" y="1628800"/>
            <a:ext cx="4245868" cy="648072"/>
          </a:xfrm>
        </p:spPr>
        <p:txBody>
          <a:bodyPr>
            <a:normAutofit lnSpcReduction="10000"/>
          </a:bodyPr>
          <a:lstStyle/>
          <a:p>
            <a:pPr lvl="0">
              <a:buClrTx/>
              <a:buSzTx/>
            </a:pPr>
            <a:endParaRPr lang="pl-PL" sz="1200" cap="none" dirty="0" smtClean="0">
              <a:solidFill>
                <a:prstClr val="black"/>
              </a:solidFill>
            </a:endParaRPr>
          </a:p>
          <a:p>
            <a:pPr lvl="0">
              <a:buClrTx/>
              <a:buSzTx/>
            </a:pPr>
            <a:r>
              <a:rPr lang="pl-PL" sz="1200" cap="none" dirty="0" smtClean="0">
                <a:solidFill>
                  <a:prstClr val="black"/>
                </a:solidFill>
                <a:latin typeface="Source Sans Pro" panose="020B0503030403020204" pitchFamily="34" charset="-18"/>
              </a:rPr>
              <a:t>Plan </a:t>
            </a:r>
            <a:r>
              <a:rPr lang="pl-PL" sz="1200" cap="none" dirty="0">
                <a:solidFill>
                  <a:prstClr val="black"/>
                </a:solidFill>
                <a:latin typeface="Source Sans Pro" panose="020B0503030403020204" pitchFamily="34" charset="-18"/>
              </a:rPr>
              <a:t>hitlerowskiego obozu „za torami” (szkic odręczny) </a:t>
            </a:r>
            <a:br>
              <a:rPr lang="pl-PL" sz="1200" cap="none" dirty="0">
                <a:solidFill>
                  <a:prstClr val="black"/>
                </a:solidFill>
                <a:latin typeface="Source Sans Pro" panose="020B0503030403020204" pitchFamily="34" charset="-18"/>
              </a:rPr>
            </a:br>
            <a:r>
              <a:rPr lang="pl-PL" sz="1200" cap="none" dirty="0">
                <a:solidFill>
                  <a:prstClr val="black"/>
                </a:solidFill>
                <a:latin typeface="Source Sans Pro" panose="020B0503030403020204" pitchFamily="34" charset="-18"/>
              </a:rPr>
              <a:t>– ze zbiorów Instytutu Pamięci Narodowej w Krakowie</a:t>
            </a:r>
            <a:endParaRPr lang="pl-PL" sz="1200" b="0" cap="none" dirty="0">
              <a:solidFill>
                <a:prstClr val="black"/>
              </a:solidFill>
              <a:latin typeface="Source Sans Pro" panose="020B0503030403020204" pitchFamily="34" charset="-18"/>
            </a:endParaRPr>
          </a:p>
          <a:p>
            <a:endParaRPr lang="pl-PL" dirty="0"/>
          </a:p>
        </p:txBody>
      </p:sp>
      <p:pic>
        <p:nvPicPr>
          <p:cNvPr id="1026" name="Picture 2" title="Plan hitlerowskiego obozu „za torami” (szkic odręczny)"/>
          <p:cNvPicPr>
            <a:picLocks noGrp="1" noChangeAspect="1" noChangeArrowheads="1"/>
          </p:cNvPicPr>
          <p:nvPr>
            <p:ph sz="half" idx="2"/>
          </p:nvPr>
        </p:nvPicPr>
        <p:blipFill>
          <a:blip r:embed="rId3" cstate="print"/>
          <a:stretch>
            <a:fillRect/>
          </a:stretch>
        </p:blipFill>
        <p:spPr bwMode="auto">
          <a:xfrm>
            <a:off x="245992" y="2420888"/>
            <a:ext cx="4040188" cy="2593454"/>
          </a:xfrm>
          <a:prstGeom prst="rect">
            <a:avLst/>
          </a:prstGeom>
          <a:noFill/>
          <a:ln w="9525">
            <a:noFill/>
            <a:miter lim="800000"/>
            <a:headEnd/>
            <a:tailEnd/>
          </a:ln>
          <a:effectLst>
            <a:glow rad="101600">
              <a:srgbClr val="0070C0">
                <a:alpha val="60000"/>
              </a:srgbClr>
            </a:glow>
          </a:effectLst>
        </p:spPr>
      </p:pic>
      <p:sp>
        <p:nvSpPr>
          <p:cNvPr id="5" name="Symbol zastępczy tekstu 4"/>
          <p:cNvSpPr>
            <a:spLocks noGrp="1"/>
          </p:cNvSpPr>
          <p:nvPr>
            <p:ph type="body" sz="quarter" idx="3"/>
          </p:nvPr>
        </p:nvSpPr>
        <p:spPr>
          <a:xfrm>
            <a:off x="251520" y="5229200"/>
            <a:ext cx="4032448" cy="1296144"/>
          </a:xfrm>
          <a:solidFill>
            <a:srgbClr val="FFC000"/>
          </a:solidFill>
        </p:spPr>
        <p:txBody>
          <a:bodyPr>
            <a:normAutofit/>
          </a:bodyPr>
          <a:lstStyle/>
          <a:p>
            <a:pPr lvl="0" algn="just">
              <a:buClrTx/>
              <a:buSzTx/>
            </a:pPr>
            <a:endParaRPr lang="pl-PL" sz="1200" cap="none" dirty="0" smtClean="0">
              <a:solidFill>
                <a:prstClr val="black"/>
              </a:solidFill>
              <a:latin typeface="Source Sans Pro" panose="020B0503030403020204" pitchFamily="34" charset="-18"/>
            </a:endParaRPr>
          </a:p>
          <a:p>
            <a:pPr lvl="0">
              <a:buClrTx/>
              <a:buSzTx/>
            </a:pPr>
            <a:r>
              <a:rPr lang="pl-PL" sz="1200" cap="none" dirty="0" smtClean="0">
                <a:solidFill>
                  <a:prstClr val="black"/>
                </a:solidFill>
                <a:latin typeface="Source Sans Pro" panose="020B0503030403020204" pitchFamily="34" charset="-18"/>
              </a:rPr>
              <a:t>Obóz </a:t>
            </a:r>
            <a:r>
              <a:rPr lang="pl-PL" sz="1200" cap="none" dirty="0">
                <a:solidFill>
                  <a:prstClr val="black"/>
                </a:solidFill>
                <a:latin typeface="Source Sans Pro" panose="020B0503030403020204" pitchFamily="34" charset="-18"/>
              </a:rPr>
              <a:t>„za torami” powstał prawdopodobnie w 1942 r.  Jego teren otoczony był płotem z siatki oraz drutem kolczastym. Ogrodzenie, według relacji świadków, nie było pod napięciem. W barakach obozowych panowała ciasnota, a więźniowie spali na dwu lub trzypiętrowych pryczach. </a:t>
            </a:r>
            <a:endParaRPr lang="pl-PL" sz="1200" b="0" cap="none" dirty="0">
              <a:solidFill>
                <a:prstClr val="black"/>
              </a:solidFill>
              <a:latin typeface="Source Sans Pro" panose="020B0503030403020204" pitchFamily="34" charset="-18"/>
            </a:endParaRPr>
          </a:p>
          <a:p>
            <a:endParaRPr lang="pl-PL" dirty="0"/>
          </a:p>
        </p:txBody>
      </p:sp>
      <p:sp>
        <p:nvSpPr>
          <p:cNvPr id="4" name="Symbol zastępczy zawartości 3"/>
          <p:cNvSpPr>
            <a:spLocks noGrp="1"/>
          </p:cNvSpPr>
          <p:nvPr>
            <p:ph sz="quarter" idx="4"/>
          </p:nvPr>
        </p:nvSpPr>
        <p:spPr>
          <a:xfrm>
            <a:off x="4572000" y="1628800"/>
            <a:ext cx="4320480" cy="4896544"/>
          </a:xfrm>
          <a:solidFill>
            <a:schemeClr val="accent1">
              <a:lumMod val="20000"/>
              <a:lumOff val="80000"/>
            </a:schemeClr>
          </a:solidFill>
        </p:spPr>
        <p:txBody>
          <a:bodyPr>
            <a:noAutofit/>
          </a:bodyPr>
          <a:lstStyle/>
          <a:p>
            <a:pPr marL="118872" indent="0">
              <a:lnSpc>
                <a:spcPct val="115000"/>
              </a:lnSpc>
              <a:spcAft>
                <a:spcPts val="0"/>
              </a:spcAft>
              <a:buNone/>
            </a:pPr>
            <a:r>
              <a:rPr lang="pl-PL" sz="1150" b="1" dirty="0">
                <a:solidFill>
                  <a:srgbClr val="000000"/>
                </a:solidFill>
                <a:latin typeface="Source Sans Pro" panose="020B0503030403020204" pitchFamily="34" charset="-18"/>
              </a:rPr>
              <a:t>W obozie przebywało jednorazowo około 700 więźniów. Byli to Żydzi przywiezieni z Francji, Węgier, Polski, Rumunii, Słowacji i ZSRR. Więźniowie chodzili w cywilnych ubraniach, oznaczonych naszytą gwiazdą Dawida. Wykonywali oni różne prace na torach oraz roboty budowlane przy rozbudowie stacji kolejowej w Trzebini. Strażnicy bili więźniów i zdarzały się nawet wypadki zastrzelenia osób przetrzymywanych w obozie. Również podczas epidemii tyfusu zmarła część więźniów. Dzienna racja żywnościowa składała się z rzadkiej zupy, trzech lub czterech nieobranych ziemniaków oraz niewielkiej ilości chleba. Zmarłych lub zamordowanych więźniów wywożono raz w tygodniu – w skrzyni mieszczącej trzy ciała –na cmentarz żydowski w Trzebini, gdzie znajduje się ich zbiorowa mogiła (pochowano w niej około 150 więźniów). Komendantem obozu „za torami” był Herman Berkman. Obozową kuchnią kierowała jego żona, o imieniu Gusta. W obozie mieszkał wraz Berkmanami także ich syn Ditto (lub Dieto). Natomiast kuzynka Erika zajmowała się kancelarią obozową. W 1943 lub w 1944 roku Żydów wyprowadzono z obozu i prawdopodobnie zostali oni zamordowani w Auschwitz. Herman Berkman uciekł z Trzebini przed wkroczeniem Armii Czerwonej i po II wojnie światowej nie udało się go odnaleźć. </a:t>
            </a:r>
            <a:endParaRPr lang="pl-PL" sz="1150" dirty="0">
              <a:latin typeface="Source Sans Pro" panose="020B0503030403020204" pitchFamily="34" charset="-18"/>
              <a:ea typeface="Calibri"/>
              <a:cs typeface="Times New Roman"/>
            </a:endParaRPr>
          </a:p>
          <a:p>
            <a:pPr marL="118872" indent="0">
              <a:lnSpc>
                <a:spcPct val="115000"/>
              </a:lnSpc>
              <a:spcAft>
                <a:spcPts val="0"/>
              </a:spcAft>
              <a:buNone/>
            </a:pPr>
            <a:r>
              <a:rPr lang="pl-PL" sz="1150" b="1" dirty="0">
                <a:solidFill>
                  <a:srgbClr val="000000"/>
                </a:solidFill>
                <a:latin typeface="Source Sans Pro" panose="020B0503030403020204" pitchFamily="34" charset="-18"/>
              </a:rPr>
              <a:t>Prowadzone przeciwko niemu postępowanie sądowe zawieszono, ze względu na niemożność ustalenia miejsca jego pobytu.</a:t>
            </a:r>
            <a:endParaRPr lang="pl-PL" sz="1150" dirty="0">
              <a:latin typeface="Source Sans Pro" panose="020B0503030403020204" pitchFamily="34" charset="-18"/>
              <a:ea typeface="Calibri"/>
              <a:cs typeface="Times New Roman"/>
            </a:endParaRPr>
          </a:p>
          <a:p>
            <a:pPr algn="just">
              <a:buNone/>
            </a:pPr>
            <a:endParaRPr lang="pl-PL" sz="1100" b="1" dirty="0"/>
          </a:p>
        </p:txBody>
      </p:sp>
    </p:spTree>
  </p:cSld>
  <p:clrMapOvr>
    <a:masterClrMapping/>
  </p:clrMapOvr>
  <p:transition spd="med" advTm="120000">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ytuł 17"/>
          <p:cNvSpPr>
            <a:spLocks noGrp="1"/>
          </p:cNvSpPr>
          <p:nvPr>
            <p:ph type="title"/>
          </p:nvPr>
        </p:nvSpPr>
        <p:spPr/>
        <p:txBody>
          <a:bodyPr>
            <a:noAutofit/>
          </a:bodyPr>
          <a:lstStyle/>
          <a:p>
            <a:r>
              <a:rPr lang="pl-PL" sz="4200" dirty="0" smtClean="0">
                <a:solidFill>
                  <a:srgbClr val="F0AD00">
                    <a:satMod val="150000"/>
                  </a:srgbClr>
                </a:solidFill>
                <a:latin typeface="Source Sans Pro" panose="020B0503030403020204" pitchFamily="34" charset="-18"/>
              </a:rPr>
              <a:t>Teren dawnego hitlerowskiego obozu </a:t>
            </a:r>
            <a:r>
              <a:rPr lang="pl-PL" sz="4200" dirty="0">
                <a:solidFill>
                  <a:srgbClr val="F0AD00">
                    <a:satMod val="150000"/>
                  </a:srgbClr>
                </a:solidFill>
                <a:latin typeface="Source Sans Pro" panose="020B0503030403020204" pitchFamily="34" charset="-18"/>
              </a:rPr>
              <a:t>pracy „za torami”</a:t>
            </a:r>
            <a:endParaRPr lang="pl-PL" sz="4200" dirty="0">
              <a:latin typeface="Source Sans Pro" panose="020B0503030403020204" pitchFamily="34" charset="-18"/>
            </a:endParaRPr>
          </a:p>
        </p:txBody>
      </p:sp>
      <p:sp>
        <p:nvSpPr>
          <p:cNvPr id="6" name="Symbol zastępczy tekstu 5"/>
          <p:cNvSpPr>
            <a:spLocks noGrp="1"/>
          </p:cNvSpPr>
          <p:nvPr>
            <p:ph type="body" idx="1"/>
          </p:nvPr>
        </p:nvSpPr>
        <p:spPr/>
        <p:txBody>
          <a:bodyPr>
            <a:normAutofit/>
          </a:bodyPr>
          <a:lstStyle/>
          <a:p>
            <a:r>
              <a:rPr lang="pl-PL" sz="1100" cap="none" dirty="0">
                <a:solidFill>
                  <a:prstClr val="black"/>
                </a:solidFill>
                <a:latin typeface="Source Sans Pro" panose="020B0503030403020204" pitchFamily="34" charset="-18"/>
              </a:rPr>
              <a:t>Teren dawnego hitlerowskiego obozu pracy „za torami” oraz  droga do obozu – widok współczesny  (foto A. Kostka</a:t>
            </a:r>
            <a:endParaRPr lang="pl-PL" sz="1100" dirty="0">
              <a:latin typeface="Source Sans Pro" panose="020B0503030403020204" pitchFamily="34" charset="-18"/>
            </a:endParaRPr>
          </a:p>
        </p:txBody>
      </p:sp>
      <p:sp>
        <p:nvSpPr>
          <p:cNvPr id="7" name="Symbol zastępczy tekstu 6"/>
          <p:cNvSpPr>
            <a:spLocks noGrp="1"/>
          </p:cNvSpPr>
          <p:nvPr>
            <p:ph type="body" sz="quarter" idx="3"/>
          </p:nvPr>
        </p:nvSpPr>
        <p:spPr>
          <a:xfrm>
            <a:off x="4572000" y="1700808"/>
            <a:ext cx="4464496" cy="4898365"/>
          </a:xfrm>
          <a:solidFill>
            <a:schemeClr val="accent1">
              <a:lumMod val="20000"/>
              <a:lumOff val="80000"/>
            </a:schemeClr>
          </a:solidFill>
        </p:spPr>
        <p:txBody>
          <a:bodyPr>
            <a:normAutofit fontScale="47500" lnSpcReduction="20000"/>
          </a:bodyPr>
          <a:lstStyle/>
          <a:p>
            <a:pPr>
              <a:lnSpc>
                <a:spcPct val="115000"/>
              </a:lnSpc>
              <a:spcAft>
                <a:spcPts val="0"/>
              </a:spcAft>
            </a:pPr>
            <a:r>
              <a:rPr lang="pl-PL" sz="2500" u="sng" cap="none" dirty="0" smtClean="0">
                <a:solidFill>
                  <a:srgbClr val="000000"/>
                </a:solidFill>
                <a:latin typeface="Source Sans Pro" panose="020B0503030403020204" pitchFamily="34" charset="-18"/>
              </a:rPr>
              <a:t>Ze wspomnień Józefy gwizdały</a:t>
            </a:r>
            <a:r>
              <a:rPr lang="pl-PL" sz="2500" cap="none" dirty="0" smtClean="0">
                <a:solidFill>
                  <a:srgbClr val="000000"/>
                </a:solidFill>
                <a:latin typeface="Source Sans Pro" panose="020B0503030403020204" pitchFamily="34" charset="-18"/>
              </a:rPr>
              <a:t>: </a:t>
            </a:r>
            <a:endParaRPr lang="pl-PL" sz="2500" cap="none" dirty="0" smtClean="0">
              <a:latin typeface="Source Sans Pro" panose="020B0503030403020204" pitchFamily="34" charset="-18"/>
              <a:ea typeface="Calibri"/>
              <a:cs typeface="Times New Roman"/>
            </a:endParaRPr>
          </a:p>
          <a:p>
            <a:pPr>
              <a:spcAft>
                <a:spcPts val="0"/>
              </a:spcAft>
            </a:pPr>
            <a:r>
              <a:rPr lang="pl-PL" sz="2500" i="1" cap="none" dirty="0" smtClean="0">
                <a:solidFill>
                  <a:srgbClr val="000000"/>
                </a:solidFill>
                <a:latin typeface="Source Sans Pro" panose="020B0503030403020204" pitchFamily="34" charset="-18"/>
              </a:rPr>
              <a:t>Niemcy nie pozwalali chodzić w pobliżu obozu, a strażnicy zachowywali się bardzo groźnie. Pewnego razu mama odcedziła łupiny do rzeki „ropy” – bo nie było na tym terenie kanalizacji – i zostawiła je do wystudzenia. Przechodzący w pobliżu więźniowie „rzucili się na te łupiny”, a strażnik strasznie krzyczał. Mama została przez strażników pobita, ale tłumaczyła się tym, że na tym terenie nie ma kanalizacji i dlatego odcedziła te łupiny do rzeki. Więźniów bardzo bito, a niektórych nawet pozabijano.</a:t>
            </a:r>
            <a:endParaRPr lang="pl-PL" sz="2500" cap="none" dirty="0" smtClean="0">
              <a:latin typeface="Source Sans Pro" panose="020B0503030403020204" pitchFamily="34" charset="-18"/>
              <a:ea typeface="Times New Roman"/>
            </a:endParaRPr>
          </a:p>
          <a:p>
            <a:pPr>
              <a:lnSpc>
                <a:spcPct val="115000"/>
              </a:lnSpc>
              <a:spcAft>
                <a:spcPts val="0"/>
              </a:spcAft>
            </a:pPr>
            <a:r>
              <a:rPr lang="pl-PL" sz="2500" u="sng" cap="none" dirty="0" smtClean="0">
                <a:solidFill>
                  <a:srgbClr val="000000"/>
                </a:solidFill>
                <a:latin typeface="Source Sans Pro" panose="020B0503030403020204" pitchFamily="34" charset="-18"/>
              </a:rPr>
              <a:t>Ze wspomnień Lucyny </a:t>
            </a:r>
            <a:r>
              <a:rPr lang="pl-PL" sz="2500" u="sng" cap="none" dirty="0">
                <a:solidFill>
                  <a:srgbClr val="000000"/>
                </a:solidFill>
                <a:latin typeface="Source Sans Pro" panose="020B0503030403020204" pitchFamily="34" charset="-18"/>
              </a:rPr>
              <a:t>P</a:t>
            </a:r>
            <a:r>
              <a:rPr lang="pl-PL" sz="2500" u="sng" cap="none" dirty="0" smtClean="0">
                <a:solidFill>
                  <a:srgbClr val="000000"/>
                </a:solidFill>
                <a:latin typeface="Source Sans Pro" panose="020B0503030403020204" pitchFamily="34" charset="-18"/>
              </a:rPr>
              <a:t>iskorz</a:t>
            </a:r>
            <a:r>
              <a:rPr lang="pl-PL" sz="2500" cap="none" dirty="0" smtClean="0">
                <a:solidFill>
                  <a:srgbClr val="000000"/>
                </a:solidFill>
                <a:latin typeface="Source Sans Pro" panose="020B0503030403020204" pitchFamily="34" charset="-18"/>
              </a:rPr>
              <a:t>: </a:t>
            </a:r>
            <a:endParaRPr lang="pl-PL" sz="2500" cap="none" dirty="0" smtClean="0">
              <a:latin typeface="Source Sans Pro" panose="020B0503030403020204" pitchFamily="34" charset="-18"/>
              <a:ea typeface="Calibri"/>
              <a:cs typeface="Times New Roman"/>
            </a:endParaRPr>
          </a:p>
          <a:p>
            <a:pPr>
              <a:spcAft>
                <a:spcPts val="0"/>
              </a:spcAft>
            </a:pPr>
            <a:r>
              <a:rPr lang="pl-PL" sz="2500" i="1" cap="none" dirty="0" smtClean="0">
                <a:solidFill>
                  <a:srgbClr val="000000"/>
                </a:solidFill>
                <a:latin typeface="Source Sans Pro" panose="020B0503030403020204" pitchFamily="34" charset="-18"/>
              </a:rPr>
              <a:t>W czasie okupacji, drogą koło naszego domu przechodzili codziennie żydzi z obozu „pod torami”, którzy pracowali przy budowie parowozowni. […] Ci przechodzący więźniowie byli wygoleni i bardzo „wymizerowani”. Szli o stałych porach (do pracy i z pracy), więc zaczęliśmy przy drodze wykładać na papierach jedzenie. Potem zaprzestaliśmy, bo konwojujący ich Niemcy się zorientowali i baliśmy się robić to dalej. Ale widać było, że ci żydzi liczyli na tą pomoc, bo jeden z nich nawet raz odważył się odezwać – prosząc żebyśmy o nich nie zapominali. Dlatego my z bratem oraz z innymi dziećmi z sąsiedztwa – zwykle byli to Halina i maniek Gawlik – zaczęliśmy po prostu rzucać jedzenie (najczęściej była to kalarepa lub marchew) w kolumnę więźniowi i natychmiast uciekać w pobliskie olszyny. Niemcy nas gonili, przeklinając przy tym niemiłosiernie, ale chyba jednak mieli na uwadze to, że jesteśmy dziećmi – bo nigdy nikogo nie postrzelili. Być może uważali to za rodzaj dziecięcej zabawy. Zwykle niemieccy strażnicy szli tak, że jeden był na początku, a drugi na końcu grupy eskortowanych – wtedy warzywa wrzucało się w środek kolumny więźniów. Czasem jednak rozmawiali ze sobą i obaj szli na końcu kolumny żydów – wtedy warzywa rzucane były więźniom na początku</a:t>
            </a:r>
            <a:r>
              <a:rPr lang="pl-PL" sz="2500" cap="none" dirty="0" smtClean="0">
                <a:solidFill>
                  <a:srgbClr val="000000"/>
                </a:solidFill>
                <a:latin typeface="Source Sans Pro" panose="020B0503030403020204" pitchFamily="34" charset="-18"/>
              </a:rPr>
              <a:t>.</a:t>
            </a:r>
            <a:endParaRPr lang="pl-PL" sz="2500" cap="none" dirty="0" smtClean="0">
              <a:latin typeface="Source Sans Pro" panose="020B0503030403020204" pitchFamily="34" charset="-18"/>
              <a:ea typeface="Times New Roman"/>
            </a:endParaRPr>
          </a:p>
          <a:p>
            <a:endParaRPr lang="pl-PL" cap="none" dirty="0"/>
          </a:p>
        </p:txBody>
      </p:sp>
      <p:pic>
        <p:nvPicPr>
          <p:cNvPr id="9" name="Symbol zastępczy zawartości 8" title=" Widok współczesny terenu dawnego hitlerowskiego obozu pracy „za torami” oraz  droga do obozu"/>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27584" y="2348880"/>
            <a:ext cx="3045330" cy="4195564"/>
          </a:xfrm>
        </p:spPr>
      </p:pic>
    </p:spTree>
  </p:cSld>
  <p:clrMapOvr>
    <a:masterClrMapping/>
  </p:clrMapOvr>
  <p:transition spd="med" advTm="90000">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a:solidFill>
            <a:schemeClr val="tx1"/>
          </a:solidFill>
        </p:spPr>
        <p:txBody>
          <a:bodyPr>
            <a:noAutofit/>
          </a:bodyPr>
          <a:lstStyle/>
          <a:p>
            <a:r>
              <a:rPr lang="pl-PL" sz="4200" b="1" dirty="0" smtClean="0">
                <a:latin typeface="Source Sans Pro" panose="020B0503030403020204" pitchFamily="34" charset="-18"/>
              </a:rPr>
              <a:t>Historia cmentarza </a:t>
            </a:r>
            <a:r>
              <a:rPr lang="pl-PL" sz="2400" b="1" dirty="0" smtClean="0"/>
              <a:t/>
            </a:r>
            <a:br>
              <a:rPr lang="pl-PL" sz="2400" b="1" dirty="0" smtClean="0"/>
            </a:br>
            <a:endParaRPr lang="pl-PL" sz="2400" b="1" dirty="0"/>
          </a:p>
        </p:txBody>
      </p:sp>
      <p:sp>
        <p:nvSpPr>
          <p:cNvPr id="11" name="Symbol zastępczy zawartości 10"/>
          <p:cNvSpPr>
            <a:spLocks noGrp="1"/>
          </p:cNvSpPr>
          <p:nvPr>
            <p:ph sz="half" idx="2"/>
          </p:nvPr>
        </p:nvSpPr>
        <p:spPr>
          <a:xfrm>
            <a:off x="4139952" y="1556792"/>
            <a:ext cx="4724180" cy="5093652"/>
          </a:xfrm>
          <a:solidFill>
            <a:schemeClr val="accent4">
              <a:lumMod val="60000"/>
              <a:lumOff val="40000"/>
            </a:schemeClr>
          </a:solidFill>
        </p:spPr>
        <p:txBody>
          <a:bodyPr>
            <a:noAutofit/>
          </a:bodyPr>
          <a:lstStyle/>
          <a:p>
            <a:pPr marL="118872" indent="0">
              <a:buNone/>
            </a:pPr>
            <a:r>
              <a:rPr lang="pl-PL" sz="1100" dirty="0">
                <a:latin typeface="Source Sans Pro" panose="020B0503030403020204" pitchFamily="34" charset="-18"/>
              </a:rPr>
              <a:t>Cmentarz żydowski w Trzebini, istnieje oficjalnie od 1815 roku, ale najstarszy grób - z zachowanym jedynie imieniem Szymon - pochodzi z 1780 r. Teren cmentarza zachował się w granicach z 1939 roku. Obiekt ma kompozycję kwaterową. Na nowej części cmentarza, po lewej stronie od bramy wejściowej jest kwatera przeznaczona dla kobiet, a po prawej kwatera dla mężczyzn. W załamaniu muru przed ohelem zaczyna się stara cześć cmentarza. Ohel (hebr. namiot) to niewielki murowany grobowiec, posiadający najczęściej kształt prostopadłościanu oraz wyposażony w drzwi i okienka. Jednakże w trzebińskim ohelu (zdjęcie u dołu) nie ma okienek, a jedynie drzwi wejściowe. Na starej części cmentarza znajdują się najbardziej interesujące macewy, jednakże w tej części nie jest zachowany podział na część kobiecą i męską. W 1902 roku cmentarz ogrodzono kamiennym murem z bramą od strony południowej. Wspomniana brama stanowiła jednocześnie wejście do obecnie nieistniejącego Domu Pogrzebowego (Domu Oczyszczenia - Bet Tahara) i kilka lat temu również przestała istnieć. Tablice z tej bramy przeniesiono wówczas na kolumny wejściowe (fotografia u góry). Po prawej stronie u góry kolumny umieszczona jest gwiazda Dawida, a pod nią tekst w języku hebrajskim i jego polskie tłumaczenie: "Dla świętej pamięci Obywateli Miasta Trzebini zamordowanych przez Niemców w latach 1939-1945". Na kolumnie wejściowej od strony wewnętrznej zamontowano odrestaurowaną tablicę (która niegdyś ulęgła rozbiciu) z analogicznym napisem. Na kolumnie po lewej stronie dwie tablice współczesne - w języku hebrajskim i polskim - o treści: "Dla pamięci Żydów zmarłych i zamordowanych w obozie za torami w Trzebini". Na cmentarzu zachowało się około 800 macew oraz mogiła zbiorowa, kryjąca szczątki Żydów pomordowanych w obozie za torami. W ostatnich latach nad mogiłą wzniesiono pomnik. Ostatni pochówek na trzebińskim kirkucie - Dawida Eli Markowicza - odbył się w 1942 r</a:t>
            </a:r>
          </a:p>
        </p:txBody>
      </p:sp>
      <p:pic>
        <p:nvPicPr>
          <p:cNvPr id="5" name="Symbol zastępczy zawartości 4" title="Brama cmentarza żydowskiego"/>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95536" y="1700808"/>
            <a:ext cx="3493241" cy="4791304"/>
          </a:xfrm>
        </p:spPr>
      </p:pic>
    </p:spTree>
  </p:cSld>
  <p:clrMapOvr>
    <a:masterClrMapping/>
  </p:clrMapOvr>
  <p:transition spd="med" advTm="120000">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Hitlerowski obóz pracy</a:t>
            </a:r>
            <a:endParaRPr lang="pl-PL" sz="4200" dirty="0">
              <a:latin typeface="Source Sans Pro" panose="020B0503030403020204" pitchFamily="34" charset="-18"/>
            </a:endParaRPr>
          </a:p>
        </p:txBody>
      </p:sp>
      <p:sp>
        <p:nvSpPr>
          <p:cNvPr id="12" name="Symbol zastępczy tekstu 11"/>
          <p:cNvSpPr>
            <a:spLocks noGrp="1"/>
          </p:cNvSpPr>
          <p:nvPr>
            <p:ph type="body" sz="quarter" idx="3"/>
          </p:nvPr>
        </p:nvSpPr>
        <p:spPr>
          <a:xfrm>
            <a:off x="4283968" y="1700808"/>
            <a:ext cx="4680520" cy="4968552"/>
          </a:xfrm>
          <a:solidFill>
            <a:schemeClr val="accent1">
              <a:lumMod val="20000"/>
              <a:lumOff val="80000"/>
            </a:schemeClr>
          </a:solidFill>
        </p:spPr>
        <p:txBody>
          <a:bodyPr>
            <a:normAutofit fontScale="32500" lnSpcReduction="20000"/>
          </a:bodyPr>
          <a:lstStyle/>
          <a:p>
            <a:pPr>
              <a:lnSpc>
                <a:spcPct val="115000"/>
              </a:lnSpc>
              <a:spcAft>
                <a:spcPts val="0"/>
              </a:spcAft>
            </a:pPr>
            <a:r>
              <a:rPr lang="pl-PL" sz="3700" u="sng" cap="none" dirty="0" smtClean="0">
                <a:solidFill>
                  <a:srgbClr val="000000"/>
                </a:solidFill>
                <a:latin typeface="Source Sans Pro" panose="020B0503030403020204" pitchFamily="34" charset="-18"/>
              </a:rPr>
              <a:t>Ze wspomnień Piotra </a:t>
            </a:r>
            <a:r>
              <a:rPr lang="pl-PL" sz="3700" u="sng" cap="none" dirty="0" smtClean="0">
                <a:solidFill>
                  <a:srgbClr val="000000"/>
                </a:solidFill>
                <a:latin typeface="Source Sans Pro" panose="020B0503030403020204" pitchFamily="34" charset="-18"/>
              </a:rPr>
              <a:t>Wójcika</a:t>
            </a:r>
            <a:r>
              <a:rPr lang="pl-PL" sz="3700" cap="none" dirty="0" smtClean="0">
                <a:solidFill>
                  <a:srgbClr val="000000"/>
                </a:solidFill>
                <a:latin typeface="Source Sans Pro" panose="020B0503030403020204" pitchFamily="34" charset="-18"/>
              </a:rPr>
              <a:t>: </a:t>
            </a:r>
            <a:endParaRPr lang="pl-PL" sz="3700" cap="none" dirty="0" smtClean="0">
              <a:latin typeface="Source Sans Pro" panose="020B0503030403020204" pitchFamily="34" charset="-18"/>
              <a:ea typeface="Calibri"/>
              <a:cs typeface="Times New Roman"/>
            </a:endParaRPr>
          </a:p>
          <a:p>
            <a:pPr>
              <a:lnSpc>
                <a:spcPct val="115000"/>
              </a:lnSpc>
              <a:spcAft>
                <a:spcPts val="0"/>
              </a:spcAft>
            </a:pPr>
            <a:r>
              <a:rPr lang="pl-PL" sz="3700" i="1" cap="none" dirty="0" smtClean="0">
                <a:solidFill>
                  <a:srgbClr val="000000"/>
                </a:solidFill>
                <a:latin typeface="Source Sans Pro" panose="020B0503030403020204" pitchFamily="34" charset="-18"/>
              </a:rPr>
              <a:t>Zwykle raz w tygodniu dostawałem polecenie od swojego bauera, którego z kolei zawiadamiał Lagerfürer, żeby zawieźć zwłoki zmarłych w obozie na cmentarz żydowski w Trzebini. Zdarzało się jednak czasem, że jeździłem w tym celu dwa razy w tygodniu. Komendanta widziałem dopiero podczas likwidacji obozu. Był to wysoki mężczyzna w wieku około pięćdziesięciu lat, chodził w czapce.</a:t>
            </a:r>
            <a:endParaRPr lang="pl-PL" sz="3700" cap="none" dirty="0" smtClean="0">
              <a:latin typeface="Source Sans Pro" panose="020B0503030403020204" pitchFamily="34" charset="-18"/>
              <a:ea typeface="Calibri"/>
              <a:cs typeface="Times New Roman"/>
            </a:endParaRPr>
          </a:p>
          <a:p>
            <a:pPr>
              <a:lnSpc>
                <a:spcPct val="115000"/>
              </a:lnSpc>
              <a:spcAft>
                <a:spcPts val="0"/>
              </a:spcAft>
            </a:pPr>
            <a:r>
              <a:rPr lang="pl-PL" sz="3700" u="sng" cap="none" dirty="0" smtClean="0">
                <a:solidFill>
                  <a:srgbClr val="000000"/>
                </a:solidFill>
                <a:latin typeface="Source Sans Pro" panose="020B0503030403020204" pitchFamily="34" charset="-18"/>
              </a:rPr>
              <a:t>Ze wspomnień Jadwigi Liszki</a:t>
            </a:r>
            <a:r>
              <a:rPr lang="pl-PL" sz="3700" cap="none" dirty="0" smtClean="0">
                <a:solidFill>
                  <a:srgbClr val="000000"/>
                </a:solidFill>
                <a:latin typeface="Source Sans Pro" panose="020B0503030403020204" pitchFamily="34" charset="-18"/>
              </a:rPr>
              <a:t>: </a:t>
            </a:r>
            <a:endParaRPr lang="pl-PL" sz="3700" cap="none" dirty="0" smtClean="0">
              <a:latin typeface="Source Sans Pro" panose="020B0503030403020204" pitchFamily="34" charset="-18"/>
              <a:ea typeface="Calibri"/>
              <a:cs typeface="Times New Roman"/>
            </a:endParaRPr>
          </a:p>
          <a:p>
            <a:pPr>
              <a:lnSpc>
                <a:spcPct val="115000"/>
              </a:lnSpc>
              <a:spcAft>
                <a:spcPts val="0"/>
              </a:spcAft>
            </a:pPr>
            <a:r>
              <a:rPr lang="pl-PL" sz="3700" i="1" cap="none" dirty="0" smtClean="0">
                <a:solidFill>
                  <a:srgbClr val="000000"/>
                </a:solidFill>
                <a:latin typeface="Source Sans Pro" panose="020B0503030403020204" pitchFamily="34" charset="-18"/>
              </a:rPr>
              <a:t>Widziałem jak raz Lagerfürer uderzył silnie w twarz żyda pracującego w pobliżu kuchni. Przed podjęciem przeze mnie pracy w obozie panowała epidemia tyfusu, dużo więźniów zmarło i zwłoki ich wywieźli podobno do chrzanowa. Żydzi osadzeni w obozie chodzili w cywilnych ubraniach z naszytą gwiazdą Syjonu. Pewnego razu, a było to w jesieni, gdy przyszłam do pracy, widziałam, że obóz jest otoczony przez strażników obozowych i policję niemiecką. Przydzielona mi do pomocy żydówka powiedziała, że ich gdzieś wyprowadzają z obozu. Kolumna żydów skierowała się w stronę chrzanowa. W kilka dni później gusta– żona Lagerfürera – na moje pytanie, gdzie żydów wyprowadzono, oświadczyła mi „żydzi poszli do pieca”. Po opuszczeniu przez żydów obozu zatrudniono polki z </a:t>
            </a:r>
            <a:r>
              <a:rPr lang="pl-PL" sz="3700" i="1" cap="none" dirty="0">
                <a:solidFill>
                  <a:srgbClr val="000000"/>
                </a:solidFill>
                <a:latin typeface="Source Sans Pro" panose="020B0503030403020204" pitchFamily="34" charset="-18"/>
              </a:rPr>
              <a:t>M</a:t>
            </a:r>
            <a:r>
              <a:rPr lang="pl-PL" sz="3700" i="1" cap="none" dirty="0" smtClean="0">
                <a:solidFill>
                  <a:srgbClr val="000000"/>
                </a:solidFill>
                <a:latin typeface="Source Sans Pro" panose="020B0503030403020204" pitchFamily="34" charset="-18"/>
              </a:rPr>
              <a:t>łoszowej do prac porządkowych.</a:t>
            </a:r>
            <a:endParaRPr lang="pl-PL" sz="3700" cap="none" dirty="0" smtClean="0">
              <a:latin typeface="Source Sans Pro" panose="020B0503030403020204" pitchFamily="34" charset="-18"/>
              <a:ea typeface="Calibri"/>
              <a:cs typeface="Times New Roman"/>
            </a:endParaRPr>
          </a:p>
          <a:p>
            <a:pPr>
              <a:lnSpc>
                <a:spcPct val="115000"/>
              </a:lnSpc>
              <a:spcAft>
                <a:spcPts val="0"/>
              </a:spcAft>
            </a:pPr>
            <a:r>
              <a:rPr lang="pl-PL" sz="3700" u="sng" cap="none" dirty="0" smtClean="0">
                <a:solidFill>
                  <a:srgbClr val="000000"/>
                </a:solidFill>
                <a:latin typeface="Source Sans Pro" panose="020B0503030403020204" pitchFamily="34" charset="-18"/>
              </a:rPr>
              <a:t>Ze wspomnień Jana </a:t>
            </a:r>
            <a:r>
              <a:rPr lang="pl-PL" sz="3700" u="sng" cap="none" dirty="0">
                <a:solidFill>
                  <a:srgbClr val="000000"/>
                </a:solidFill>
                <a:latin typeface="Source Sans Pro" panose="020B0503030403020204" pitchFamily="34" charset="-18"/>
              </a:rPr>
              <a:t>L</a:t>
            </a:r>
            <a:r>
              <a:rPr lang="pl-PL" sz="3700" u="sng" cap="none" dirty="0" smtClean="0">
                <a:solidFill>
                  <a:srgbClr val="000000"/>
                </a:solidFill>
                <a:latin typeface="Source Sans Pro" panose="020B0503030403020204" pitchFamily="34" charset="-18"/>
              </a:rPr>
              <a:t>asonia</a:t>
            </a:r>
            <a:r>
              <a:rPr lang="pl-PL" sz="3700" cap="none" dirty="0" smtClean="0">
                <a:solidFill>
                  <a:srgbClr val="000000"/>
                </a:solidFill>
                <a:latin typeface="Source Sans Pro" panose="020B0503030403020204" pitchFamily="34" charset="-18"/>
              </a:rPr>
              <a:t>: </a:t>
            </a:r>
            <a:endParaRPr lang="pl-PL" sz="3700" cap="none" dirty="0" smtClean="0">
              <a:latin typeface="Source Sans Pro" panose="020B0503030403020204" pitchFamily="34" charset="-18"/>
              <a:ea typeface="Calibri"/>
              <a:cs typeface="Times New Roman"/>
            </a:endParaRPr>
          </a:p>
          <a:p>
            <a:pPr>
              <a:lnSpc>
                <a:spcPct val="115000"/>
              </a:lnSpc>
              <a:spcAft>
                <a:spcPts val="0"/>
              </a:spcAft>
            </a:pPr>
            <a:r>
              <a:rPr lang="pl-PL" sz="3700" i="1" cap="none" dirty="0" smtClean="0">
                <a:solidFill>
                  <a:srgbClr val="000000"/>
                </a:solidFill>
                <a:latin typeface="Source Sans Pro" panose="020B0503030403020204" pitchFamily="34" charset="-18"/>
              </a:rPr>
              <a:t>Widziałem więźniów żydowskich wracających z pracy. Prowadzili pod ręce słaniających się i wyczerpanych  współtowarzyszy. Widziałem jak wywożono koniem, a potem samochodem, długie skrzynki podobne do trumien. Z opowiadania furmana dowiedziałem się, że wywożono zwłoki.</a:t>
            </a:r>
            <a:endParaRPr lang="pl-PL" sz="3700" cap="none" dirty="0" smtClean="0">
              <a:latin typeface="Source Sans Pro" panose="020B0503030403020204" pitchFamily="34" charset="-18"/>
              <a:ea typeface="Calibri"/>
              <a:cs typeface="Times New Roman"/>
            </a:endParaRPr>
          </a:p>
          <a:p>
            <a:endParaRPr lang="pl-PL" dirty="0"/>
          </a:p>
        </p:txBody>
      </p:sp>
      <p:sp>
        <p:nvSpPr>
          <p:cNvPr id="14" name="Symbol zastępczy tekstu 13"/>
          <p:cNvSpPr>
            <a:spLocks noGrp="1"/>
          </p:cNvSpPr>
          <p:nvPr>
            <p:ph type="body" idx="1"/>
          </p:nvPr>
        </p:nvSpPr>
        <p:spPr>
          <a:xfrm>
            <a:off x="179512" y="4797152"/>
            <a:ext cx="4040188" cy="715355"/>
          </a:xfrm>
        </p:spPr>
        <p:txBody>
          <a:bodyPr/>
          <a:lstStyle/>
          <a:p>
            <a:pPr lvl="0">
              <a:buClrTx/>
              <a:buSzTx/>
            </a:pPr>
            <a:r>
              <a:rPr lang="pl-PL" sz="1100" cap="none" dirty="0">
                <a:solidFill>
                  <a:prstClr val="black"/>
                </a:solidFill>
                <a:latin typeface="Source Sans Pro" panose="020B0503030403020204" pitchFamily="34" charset="-18"/>
              </a:rPr>
              <a:t>Teren </a:t>
            </a:r>
            <a:r>
              <a:rPr lang="pl-PL" sz="1100" cap="none" dirty="0" smtClean="0">
                <a:solidFill>
                  <a:prstClr val="black"/>
                </a:solidFill>
                <a:latin typeface="Source Sans Pro" panose="020B0503030403020204" pitchFamily="34" charset="-18"/>
              </a:rPr>
              <a:t>dawnego hitlerowskiego </a:t>
            </a:r>
            <a:r>
              <a:rPr lang="pl-PL" sz="1100" cap="none" dirty="0">
                <a:solidFill>
                  <a:prstClr val="black"/>
                </a:solidFill>
                <a:latin typeface="Source Sans Pro" panose="020B0503030403020204" pitchFamily="34" charset="-18"/>
              </a:rPr>
              <a:t>obozu pracy „za torami</a:t>
            </a:r>
            <a:r>
              <a:rPr lang="pl-PL" sz="800" cap="none" dirty="0">
                <a:solidFill>
                  <a:prstClr val="black"/>
                </a:solidFill>
                <a:latin typeface="Source Sans Pro" panose="020B0503030403020204" pitchFamily="34" charset="-18"/>
              </a:rPr>
              <a:t>” </a:t>
            </a:r>
            <a:br>
              <a:rPr lang="pl-PL" sz="800" cap="none" dirty="0">
                <a:solidFill>
                  <a:prstClr val="black"/>
                </a:solidFill>
                <a:latin typeface="Source Sans Pro" panose="020B0503030403020204" pitchFamily="34" charset="-18"/>
              </a:rPr>
            </a:br>
            <a:r>
              <a:rPr lang="pl-PL" sz="800" cap="none" dirty="0">
                <a:solidFill>
                  <a:prstClr val="black"/>
                </a:solidFill>
                <a:latin typeface="Source Sans Pro" panose="020B0503030403020204" pitchFamily="34" charset="-18"/>
              </a:rPr>
              <a:t>(foto: A. Kostka</a:t>
            </a:r>
            <a:r>
              <a:rPr lang="pl-PL" sz="800" cap="none" dirty="0" smtClean="0">
                <a:solidFill>
                  <a:prstClr val="black"/>
                </a:solidFill>
                <a:latin typeface="Source Sans Pro" panose="020B0503030403020204" pitchFamily="34" charset="-18"/>
              </a:rPr>
              <a:t>)</a:t>
            </a:r>
            <a:endParaRPr lang="pl-PL" sz="800" b="0" cap="none" dirty="0">
              <a:solidFill>
                <a:prstClr val="black"/>
              </a:solidFill>
              <a:latin typeface="Source Sans Pro" panose="020B0503030403020204" pitchFamily="34" charset="-18"/>
            </a:endParaRPr>
          </a:p>
        </p:txBody>
      </p:sp>
      <p:pic>
        <p:nvPicPr>
          <p:cNvPr id="19" name="Symbol zastępczy zawartości 18" title="Teren dawnego hitlerowskiego obozu pracy"/>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3528" y="2204864"/>
            <a:ext cx="3760301" cy="2616615"/>
          </a:xfrm>
        </p:spPr>
      </p:pic>
    </p:spTree>
  </p:cSld>
  <p:clrMapOvr>
    <a:masterClrMapping/>
  </p:clrMapOvr>
  <p:transition spd="med" advTm="90000">
    <p:wipe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4400" dirty="0" smtClean="0">
                <a:latin typeface="Source Sans Pro" panose="020B0503030403020204" pitchFamily="34" charset="-18"/>
              </a:rPr>
              <a:t>Dworzec Kolejowy </a:t>
            </a:r>
            <a:r>
              <a:rPr lang="pl-PL" dirty="0" smtClean="0">
                <a:latin typeface="Source Sans Pro" panose="020B0503030403020204" pitchFamily="34" charset="-18"/>
              </a:rPr>
              <a:t/>
            </a:r>
            <a:br>
              <a:rPr lang="pl-PL" dirty="0" smtClean="0">
                <a:latin typeface="Source Sans Pro" panose="020B0503030403020204" pitchFamily="34" charset="-18"/>
              </a:rPr>
            </a:br>
            <a:r>
              <a:rPr lang="pl-PL" sz="2700" dirty="0" smtClean="0">
                <a:latin typeface="Source Sans Pro" panose="020B0503030403020204" pitchFamily="34" charset="-18"/>
              </a:rPr>
              <a:t>– miejsce, z którego wielu trzebińskich Żydów wyruszyło </a:t>
            </a:r>
            <a:br>
              <a:rPr lang="pl-PL" sz="2700" dirty="0" smtClean="0">
                <a:latin typeface="Source Sans Pro" panose="020B0503030403020204" pitchFamily="34" charset="-18"/>
              </a:rPr>
            </a:br>
            <a:r>
              <a:rPr lang="pl-PL" sz="2700" dirty="0" smtClean="0">
                <a:latin typeface="Source Sans Pro" panose="020B0503030403020204" pitchFamily="34" charset="-18"/>
              </a:rPr>
              <a:t>w swą ostatnią podróż (do Auschwitz)</a:t>
            </a:r>
            <a:endParaRPr lang="pl-PL" sz="2700" dirty="0">
              <a:latin typeface="Source Sans Pro" panose="020B0503030403020204" pitchFamily="34" charset="-18"/>
            </a:endParaRPr>
          </a:p>
        </p:txBody>
      </p:sp>
      <p:sp>
        <p:nvSpPr>
          <p:cNvPr id="3" name="Symbol zastępczy tekstu 2"/>
          <p:cNvSpPr>
            <a:spLocks noGrp="1"/>
          </p:cNvSpPr>
          <p:nvPr>
            <p:ph type="body" idx="1"/>
          </p:nvPr>
        </p:nvSpPr>
        <p:spPr>
          <a:xfrm>
            <a:off x="323528" y="1556793"/>
            <a:ext cx="4032448" cy="576063"/>
          </a:xfrm>
        </p:spPr>
        <p:txBody>
          <a:bodyPr>
            <a:normAutofit fontScale="92500" lnSpcReduction="20000"/>
          </a:bodyPr>
          <a:lstStyle/>
          <a:p>
            <a:pPr lvl="0">
              <a:buClrTx/>
              <a:buSzTx/>
            </a:pPr>
            <a:endParaRPr lang="pl-PL" sz="1200" cap="none" dirty="0" smtClean="0">
              <a:solidFill>
                <a:prstClr val="black"/>
              </a:solidFill>
              <a:latin typeface="Source Sans Pro" panose="020B0503030403020204" pitchFamily="34" charset="-18"/>
            </a:endParaRPr>
          </a:p>
          <a:p>
            <a:pPr lvl="0">
              <a:buClrTx/>
              <a:buSzTx/>
            </a:pPr>
            <a:r>
              <a:rPr lang="pl-PL" sz="1200" cap="none" dirty="0" smtClean="0">
                <a:solidFill>
                  <a:prstClr val="black"/>
                </a:solidFill>
                <a:latin typeface="Source Sans Pro" panose="020B0503030403020204" pitchFamily="34" charset="-18"/>
              </a:rPr>
              <a:t>Budynek </a:t>
            </a:r>
            <a:r>
              <a:rPr lang="pl-PL" sz="1200" cap="none" dirty="0">
                <a:solidFill>
                  <a:prstClr val="black"/>
                </a:solidFill>
                <a:latin typeface="Source Sans Pro" panose="020B0503030403020204" pitchFamily="34" charset="-18"/>
              </a:rPr>
              <a:t>Dworca Kolejowego w Trzebini niewiele się zmienił </a:t>
            </a:r>
            <a:br>
              <a:rPr lang="pl-PL" sz="1200" cap="none" dirty="0">
                <a:solidFill>
                  <a:prstClr val="black"/>
                </a:solidFill>
                <a:latin typeface="Source Sans Pro" panose="020B0503030403020204" pitchFamily="34" charset="-18"/>
              </a:rPr>
            </a:br>
            <a:r>
              <a:rPr lang="pl-PL" sz="1200" cap="none" dirty="0">
                <a:solidFill>
                  <a:prstClr val="black"/>
                </a:solidFill>
                <a:latin typeface="Source Sans Pro" panose="020B0503030403020204" pitchFamily="34" charset="-18"/>
              </a:rPr>
              <a:t>od początków XX stulecia  </a:t>
            </a:r>
          </a:p>
          <a:p>
            <a:endParaRPr lang="pl-PL" dirty="0"/>
          </a:p>
        </p:txBody>
      </p:sp>
      <p:sp>
        <p:nvSpPr>
          <p:cNvPr id="4" name="Symbol zastępczy zawartości 3"/>
          <p:cNvSpPr>
            <a:spLocks noGrp="1"/>
          </p:cNvSpPr>
          <p:nvPr>
            <p:ph sz="quarter" idx="4"/>
          </p:nvPr>
        </p:nvSpPr>
        <p:spPr>
          <a:xfrm>
            <a:off x="4427985" y="1700808"/>
            <a:ext cx="4438430" cy="4896544"/>
          </a:xfrm>
          <a:solidFill>
            <a:schemeClr val="accent1">
              <a:lumMod val="20000"/>
              <a:lumOff val="80000"/>
            </a:schemeClr>
          </a:solidFill>
        </p:spPr>
        <p:txBody>
          <a:bodyPr>
            <a:normAutofit fontScale="92500"/>
          </a:bodyPr>
          <a:lstStyle/>
          <a:p>
            <a:pPr marL="118872" indent="0">
              <a:spcAft>
                <a:spcPts val="0"/>
              </a:spcAft>
              <a:buNone/>
            </a:pPr>
            <a:r>
              <a:rPr lang="pl-PL" sz="1300" b="1" dirty="0">
                <a:solidFill>
                  <a:srgbClr val="FF0000"/>
                </a:solidFill>
                <a:latin typeface="Source Sans Pro" panose="020B0503030403020204" pitchFamily="34" charset="-18"/>
              </a:rPr>
              <a:t>Trzebinia była stacją węzłową, więc na miejscowym Dworcu Kolejowym  zatrzymywały się także pociągi przewożące do Auschwitz Żydów z różnych stron okupowanego przez III Rzeszę </a:t>
            </a:r>
            <a:r>
              <a:rPr lang="pl-PL" sz="1300" b="1" dirty="0" smtClean="0">
                <a:solidFill>
                  <a:srgbClr val="FF0000"/>
                </a:solidFill>
                <a:latin typeface="Source Sans Pro" panose="020B0503030403020204" pitchFamily="34" charset="-18"/>
              </a:rPr>
              <a:t>terytorium.</a:t>
            </a:r>
            <a:r>
              <a:rPr lang="pl-PL" sz="1300" dirty="0" smtClean="0">
                <a:latin typeface="Source Sans Pro" panose="020B0503030403020204" pitchFamily="34" charset="-18"/>
              </a:rPr>
              <a:t> </a:t>
            </a:r>
            <a:r>
              <a:rPr lang="pl-PL" sz="1300" b="1" dirty="0" smtClean="0">
                <a:solidFill>
                  <a:srgbClr val="FF0000"/>
                </a:solidFill>
                <a:latin typeface="Source Sans Pro" panose="020B0503030403020204" pitchFamily="34" charset="-18"/>
              </a:rPr>
              <a:t>Z </a:t>
            </a:r>
            <a:r>
              <a:rPr lang="pl-PL" sz="1300" b="1" dirty="0">
                <a:solidFill>
                  <a:srgbClr val="FF0000"/>
                </a:solidFill>
                <a:latin typeface="Source Sans Pro" panose="020B0503030403020204" pitchFamily="34" charset="-18"/>
              </a:rPr>
              <a:t>tego też dworca, w czerwcu 1942 roku, odjechała w swoją ostatnią podróż – do obozu koncentracyjnego Auschwitz –  grupa trzebińskich Żydów, uznanych przez hitlerowców za zbyt starych i chorych, a tym samym niezdatnych do pracy.</a:t>
            </a:r>
            <a:endParaRPr lang="pl-PL" sz="1300" dirty="0">
              <a:latin typeface="Source Sans Pro" panose="020B0503030403020204" pitchFamily="34" charset="-18"/>
              <a:ea typeface="Calibri"/>
              <a:cs typeface="Times New Roman"/>
            </a:endParaRPr>
          </a:p>
          <a:p>
            <a:pPr marL="118872" indent="0">
              <a:spcAft>
                <a:spcPts val="0"/>
              </a:spcAft>
              <a:buNone/>
            </a:pPr>
            <a:r>
              <a:rPr lang="pl-PL" sz="1300" b="1" u="sng" dirty="0">
                <a:solidFill>
                  <a:srgbClr val="000000"/>
                </a:solidFill>
                <a:latin typeface="Source Sans Pro" panose="020B0503030403020204" pitchFamily="34" charset="-18"/>
              </a:rPr>
              <a:t>Ze wspomnień Mieczysława Ryby:</a:t>
            </a:r>
            <a:endParaRPr lang="pl-PL" sz="1300" dirty="0">
              <a:latin typeface="Source Sans Pro" panose="020B0503030403020204" pitchFamily="34" charset="-18"/>
            </a:endParaRPr>
          </a:p>
          <a:p>
            <a:pPr marL="118872" indent="0">
              <a:lnSpc>
                <a:spcPct val="115000"/>
              </a:lnSpc>
              <a:spcAft>
                <a:spcPts val="0"/>
              </a:spcAft>
              <a:buNone/>
            </a:pPr>
            <a:r>
              <a:rPr lang="pl-PL" sz="1300" dirty="0">
                <a:solidFill>
                  <a:srgbClr val="000000"/>
                </a:solidFill>
                <a:latin typeface="Source Sans Pro" panose="020B0503030403020204" pitchFamily="34" charset="-18"/>
              </a:rPr>
              <a:t> </a:t>
            </a:r>
            <a:r>
              <a:rPr lang="pl-PL" sz="1300" b="1" i="1" dirty="0">
                <a:solidFill>
                  <a:srgbClr val="000000"/>
                </a:solidFill>
                <a:latin typeface="Source Sans Pro" panose="020B0503030403020204" pitchFamily="34" charset="-18"/>
              </a:rPr>
              <a:t>[…] Na torze obok poczty, były już ustawione wagony towarowe z okienkami zadrutowanymi kolczastym drutem, a wszystkich chorych i kalekich Żydów hitlerowcy wrzucali do tych wagonów – bijąc ich i kopiąc. Przewidziano dla nich tylko trzy wagony, więc ludzie nie mieścili się w nich. Wtedy jeden z Niemców „ubijał ich” nogami, obutymi w eleganckie „oficerki”, żeby można było zamknąć drzwi – a ci Żydzi strasznie krzyczeli i jęczeli. Gdy już zamknięto te drzwi, przyszedł zawiadowca i powiedział: „</a:t>
            </a:r>
            <a:r>
              <a:rPr lang="pl-PL" sz="1300" b="1" i="1" dirty="0" err="1">
                <a:solidFill>
                  <a:srgbClr val="000000"/>
                </a:solidFill>
                <a:latin typeface="Source Sans Pro" panose="020B0503030403020204" pitchFamily="34" charset="-18"/>
              </a:rPr>
              <a:t>Abfahrt</a:t>
            </a:r>
            <a:r>
              <a:rPr lang="pl-PL" sz="1300" b="1" i="1" dirty="0">
                <a:solidFill>
                  <a:srgbClr val="000000"/>
                </a:solidFill>
                <a:latin typeface="Source Sans Pro" panose="020B0503030403020204" pitchFamily="34" charset="-18"/>
              </a:rPr>
              <a:t> </a:t>
            </a:r>
            <a:r>
              <a:rPr lang="pl-PL" sz="1300" b="1" i="1" dirty="0" err="1">
                <a:solidFill>
                  <a:srgbClr val="000000"/>
                </a:solidFill>
                <a:latin typeface="Source Sans Pro" panose="020B0503030403020204" pitchFamily="34" charset="-18"/>
              </a:rPr>
              <a:t>nach</a:t>
            </a:r>
            <a:r>
              <a:rPr lang="pl-PL" sz="1300" b="1" i="1" dirty="0">
                <a:solidFill>
                  <a:srgbClr val="000000"/>
                </a:solidFill>
                <a:latin typeface="Source Sans Pro" panose="020B0503030403020204" pitchFamily="34" charset="-18"/>
              </a:rPr>
              <a:t> Auschwitz”. W ten sposób wywieziono do Oświęcimia część trzebińskich Żydów, głównie starych lub chorych i tam ich zagazowano [w obozie Auschwitz-Birkenau]. Natomiast tych młodych oraz zdolnych do pracy Żydów wywieziono do getta w Chrzanowie. Niektórym z nich udało się stamtąd uciec. Po tej wywózce nie było już żadnego Żyda w Trzebini, za wyjątkiem tych, co się ukrywali</a:t>
            </a:r>
            <a:endParaRPr lang="pl-PL" sz="1300" dirty="0">
              <a:latin typeface="Source Sans Pro" panose="020B0503030403020204" pitchFamily="34" charset="-18"/>
              <a:ea typeface="Calibri"/>
              <a:cs typeface="Times New Roman"/>
            </a:endParaRPr>
          </a:p>
          <a:p>
            <a:pPr marL="118872" indent="0" algn="just">
              <a:buNone/>
            </a:pPr>
            <a:endParaRPr lang="pl-PL" sz="1300" b="1" i="1" dirty="0"/>
          </a:p>
        </p:txBody>
      </p:sp>
      <p:pic>
        <p:nvPicPr>
          <p:cNvPr id="9" name="Symbol zastępczy zawartości 8" title="Budynek Dworca Kolejowego w Trzebini"/>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71600" y="2204864"/>
            <a:ext cx="2875361" cy="4195936"/>
          </a:xfrm>
        </p:spPr>
      </p:pic>
    </p:spTree>
  </p:cSld>
  <p:clrMapOvr>
    <a:masterClrMapping/>
  </p:clrMapOvr>
  <p:transition spd="med" advTm="60000">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4200" dirty="0" smtClean="0">
                <a:latin typeface="Source Sans Pro" panose="020B0503030403020204" pitchFamily="34" charset="-18"/>
              </a:rPr>
              <a:t>Muzeum Judaistyczne </a:t>
            </a:r>
            <a:br>
              <a:rPr lang="pl-PL" sz="4200" dirty="0" smtClean="0">
                <a:latin typeface="Source Sans Pro" panose="020B0503030403020204" pitchFamily="34" charset="-18"/>
              </a:rPr>
            </a:br>
            <a:r>
              <a:rPr lang="pl-PL" sz="4200" dirty="0" smtClean="0">
                <a:latin typeface="Source Sans Pro" panose="020B0503030403020204" pitchFamily="34" charset="-18"/>
              </a:rPr>
              <a:t>w Dworze Zieleniewskich</a:t>
            </a:r>
            <a:endParaRPr lang="pl-PL" sz="4200" dirty="0">
              <a:latin typeface="Source Sans Pro" panose="020B0503030403020204" pitchFamily="34" charset="-18"/>
            </a:endParaRPr>
          </a:p>
        </p:txBody>
      </p:sp>
      <p:sp>
        <p:nvSpPr>
          <p:cNvPr id="4" name="Symbol zastępczy zawartości 3"/>
          <p:cNvSpPr>
            <a:spLocks noGrp="1"/>
          </p:cNvSpPr>
          <p:nvPr>
            <p:ph sz="half" idx="2"/>
          </p:nvPr>
        </p:nvSpPr>
        <p:spPr>
          <a:xfrm>
            <a:off x="4211960" y="1700808"/>
            <a:ext cx="4320480" cy="4032448"/>
          </a:xfrm>
          <a:solidFill>
            <a:schemeClr val="accent4">
              <a:lumMod val="40000"/>
              <a:lumOff val="60000"/>
            </a:schemeClr>
          </a:solidFill>
        </p:spPr>
        <p:txBody>
          <a:bodyPr>
            <a:normAutofit/>
          </a:bodyPr>
          <a:lstStyle/>
          <a:p>
            <a:pPr>
              <a:lnSpc>
                <a:spcPct val="115000"/>
              </a:lnSpc>
              <a:spcAft>
                <a:spcPts val="1000"/>
              </a:spcAft>
            </a:pPr>
            <a:r>
              <a:rPr lang="pl-PL" sz="1200" b="1" dirty="0">
                <a:solidFill>
                  <a:srgbClr val="002060"/>
                </a:solidFill>
                <a:latin typeface="Source Sans Pro" panose="020B0503030403020204" pitchFamily="34" charset="-18"/>
              </a:rPr>
              <a:t>O żydowskich mieszkańcach Trzebini przypomina – założone z inicjatywy Towarzystwa Miłośników Ziemi Trzebińskiej COR – Muzeum Judaistyczne. Jest to rodzaj izby pamięci, poświęconej dawnym żydowskim obywatelom Trzebini oraz ich kulturze.</a:t>
            </a:r>
            <a:endParaRPr lang="pl-PL" sz="1200" dirty="0">
              <a:latin typeface="Source Sans Pro" panose="020B0503030403020204" pitchFamily="34" charset="-18"/>
              <a:ea typeface="Calibri"/>
              <a:cs typeface="Times New Roman"/>
            </a:endParaRPr>
          </a:p>
          <a:p>
            <a:pPr>
              <a:lnSpc>
                <a:spcPct val="115000"/>
              </a:lnSpc>
              <a:spcAft>
                <a:spcPts val="1000"/>
              </a:spcAft>
            </a:pPr>
            <a:r>
              <a:rPr lang="pl-PL" sz="1200" b="1" dirty="0">
                <a:solidFill>
                  <a:srgbClr val="002060"/>
                </a:solidFill>
                <a:latin typeface="Source Sans Pro" panose="020B0503030403020204" pitchFamily="34" charset="-18"/>
              </a:rPr>
              <a:t>Po Szlaku Kultury Żydowskiej i Holokaustu (również po Muzeum Judaistycznym)  oprowadza – po wcześniejszym uzgodnieniu –  pan Andrzej Kostka, regionalista i społeczny inspektor ochrony zabytków : telefon komórkowy: 517572143,  stacjonarny: (32) 6121-486.</a:t>
            </a:r>
            <a:endParaRPr lang="pl-PL" sz="1200" dirty="0">
              <a:latin typeface="Source Sans Pro" panose="020B0503030403020204" pitchFamily="34" charset="-18"/>
              <a:ea typeface="Calibri"/>
              <a:cs typeface="Times New Roman"/>
            </a:endParaRPr>
          </a:p>
          <a:p>
            <a:pPr>
              <a:lnSpc>
                <a:spcPct val="115000"/>
              </a:lnSpc>
              <a:spcAft>
                <a:spcPts val="1000"/>
              </a:spcAft>
            </a:pPr>
            <a:r>
              <a:rPr lang="pl-PL" sz="1200" b="1" dirty="0">
                <a:solidFill>
                  <a:srgbClr val="002060"/>
                </a:solidFill>
                <a:latin typeface="Source Sans Pro" panose="020B0503030403020204" pitchFamily="34" charset="-18"/>
              </a:rPr>
              <a:t>Na terenie Dworu Zieleniewskich istnieją też pokoje hotelowe i działa restauracja. Od 1 kwietnia 2012 roku działalność restauracyjna i hotelowa w pomieszczeniach Dworu Zieleniewskich jest prowadzona przez Restauracje Hotel „Lir” –  Lidii Łatka,  telefon: (32) 6110 905</a:t>
            </a:r>
            <a:endParaRPr lang="pl-PL" sz="1200" dirty="0">
              <a:latin typeface="Source Sans Pro" panose="020B0503030403020204" pitchFamily="34" charset="-18"/>
              <a:ea typeface="Calibri"/>
              <a:cs typeface="Times New Roman"/>
            </a:endParaRPr>
          </a:p>
          <a:p>
            <a:pPr marL="118872" indent="0" algn="just">
              <a:buNone/>
            </a:pPr>
            <a:endParaRPr lang="pl-PL" sz="1200" b="1" dirty="0">
              <a:solidFill>
                <a:srgbClr val="002060"/>
              </a:solidFill>
              <a:latin typeface="Calibri" pitchFamily="34" charset="0"/>
            </a:endParaRPr>
          </a:p>
        </p:txBody>
      </p:sp>
      <p:pic>
        <p:nvPicPr>
          <p:cNvPr id="5" name="Symbol zastępczy zawartości 4" title="Muzeum Judaistyczne w Dworze Zieleniewskich"/>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1520" y="1726771"/>
            <a:ext cx="3762473" cy="3924687"/>
          </a:xfrm>
        </p:spPr>
      </p:pic>
    </p:spTree>
  </p:cSld>
  <p:clrMapOvr>
    <a:masterClrMapping/>
  </p:clrMapOvr>
  <p:transition spd="med" advTm="60000">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Gdzie w Trzebini zanocować ?</a:t>
            </a:r>
            <a:endParaRPr lang="pl-PL" sz="4200" dirty="0">
              <a:latin typeface="Source Sans Pro" panose="020B0503030403020204" pitchFamily="34" charset="-18"/>
            </a:endParaRPr>
          </a:p>
        </p:txBody>
      </p:sp>
      <p:sp>
        <p:nvSpPr>
          <p:cNvPr id="5" name="Symbol zastępczy tekstu 4"/>
          <p:cNvSpPr>
            <a:spLocks noGrp="1"/>
          </p:cNvSpPr>
          <p:nvPr>
            <p:ph type="body" sz="quarter" idx="3"/>
          </p:nvPr>
        </p:nvSpPr>
        <p:spPr>
          <a:xfrm>
            <a:off x="4139294" y="1556792"/>
            <a:ext cx="4825194" cy="5056279"/>
          </a:xfrm>
          <a:solidFill>
            <a:schemeClr val="accent2">
              <a:lumMod val="40000"/>
              <a:lumOff val="60000"/>
            </a:schemeClr>
          </a:solidFill>
        </p:spPr>
        <p:txBody>
          <a:bodyPr>
            <a:normAutofit fontScale="32500" lnSpcReduction="20000"/>
          </a:bodyPr>
          <a:lstStyle/>
          <a:p>
            <a:pPr>
              <a:spcAft>
                <a:spcPts val="0"/>
              </a:spcAft>
            </a:pPr>
            <a:r>
              <a:rPr lang="pl-PL" sz="3100" u="sng" cap="none" dirty="0" smtClean="0">
                <a:solidFill>
                  <a:srgbClr val="000000"/>
                </a:solidFill>
                <a:latin typeface="Source Sans Pro" panose="020B0503030403020204" pitchFamily="34" charset="-18"/>
              </a:rPr>
              <a:t>Dwór Zieleniewskich </a:t>
            </a:r>
            <a:r>
              <a:rPr lang="pl-PL" sz="3100" cap="none" dirty="0" smtClean="0">
                <a:solidFill>
                  <a:srgbClr val="000000"/>
                </a:solidFill>
                <a:latin typeface="Source Sans Pro" panose="020B0503030403020204" pitchFamily="34" charset="-18"/>
              </a:rPr>
              <a:t>- Trzebinia, ul. Piłsudskiego 47 a godziny pracy: 7.30 - 20.00 ; tel. 32 612 23 68, </a:t>
            </a:r>
            <a:br>
              <a:rPr lang="pl-PL" sz="3100" cap="none" dirty="0" smtClean="0">
                <a:solidFill>
                  <a:srgbClr val="000000"/>
                </a:solidFill>
                <a:latin typeface="Source Sans Pro" panose="020B0503030403020204" pitchFamily="34" charset="-18"/>
              </a:rPr>
            </a:br>
            <a:r>
              <a:rPr lang="pl-PL" sz="3100" cap="none" dirty="0" smtClean="0">
                <a:solidFill>
                  <a:srgbClr val="000000"/>
                </a:solidFill>
                <a:latin typeface="Source Sans Pro" panose="020B0503030403020204" pitchFamily="34" charset="-18"/>
              </a:rPr>
              <a:t>tel. 32 611 09 05 , tel./Fax 32 210 93 99</a:t>
            </a:r>
            <a:br>
              <a:rPr lang="pl-PL" sz="3100" cap="none" dirty="0" smtClean="0">
                <a:solidFill>
                  <a:srgbClr val="000000"/>
                </a:solidFill>
                <a:latin typeface="Source Sans Pro" panose="020B0503030403020204" pitchFamily="34" charset="-18"/>
              </a:rPr>
            </a:br>
            <a:r>
              <a:rPr lang="pl-PL" sz="3100" cap="none" dirty="0" smtClean="0">
                <a:solidFill>
                  <a:srgbClr val="000000"/>
                </a:solidFill>
                <a:latin typeface="Source Sans Pro" panose="020B0503030403020204" pitchFamily="34" charset="-18"/>
              </a:rPr>
              <a:t>e-mail: dwor@lir-portal.pl </a:t>
            </a:r>
            <a:br>
              <a:rPr lang="pl-PL" sz="3100" cap="none" dirty="0" smtClean="0">
                <a:solidFill>
                  <a:srgbClr val="000000"/>
                </a:solidFill>
                <a:latin typeface="Source Sans Pro" panose="020B0503030403020204" pitchFamily="34" charset="-18"/>
              </a:rPr>
            </a:br>
            <a:r>
              <a:rPr lang="pl-PL" sz="3100" cap="none" dirty="0" smtClean="0">
                <a:solidFill>
                  <a:srgbClr val="000000"/>
                </a:solidFill>
                <a:latin typeface="Source Sans Pro" panose="020B0503030403020204" pitchFamily="34" charset="-18"/>
              </a:rPr>
              <a:t>Całoroczne usługi noclegowe, obiekt strzeżony, parking, 10 pokoi (17 miejsc noclegowych), restauracja. Hotel mieści się w zabytkowym dworze, otoczonym parkiem. Wszystkie pokoje są klimatyzowane. Wartościowe przedmioty oraz gotówkę goście mogą przechowywać w recepcji – w sejfie który jest bezpłatny. Istnieje możliwość pozostawiania rzeczy w depozycie. Goście mogą też pozostawić obsłudze dworu rzeczy do prania, prasowania lub czyszczenia. Śniadanie serwowane jest gościom o dowolnej porze.</a:t>
            </a:r>
            <a:endParaRPr lang="pl-PL" sz="3100" cap="none" dirty="0" smtClean="0">
              <a:latin typeface="Source Sans Pro" panose="020B0503030403020204" pitchFamily="34" charset="-18"/>
              <a:ea typeface="Times New Roman"/>
            </a:endParaRPr>
          </a:p>
          <a:p>
            <a:pPr>
              <a:spcAft>
                <a:spcPts val="0"/>
              </a:spcAft>
            </a:pPr>
            <a:r>
              <a:rPr lang="pl-PL" sz="3100" cap="none" dirty="0" smtClean="0">
                <a:solidFill>
                  <a:srgbClr val="000000"/>
                </a:solidFill>
                <a:latin typeface="Source Sans Pro" panose="020B0503030403020204" pitchFamily="34" charset="-18"/>
              </a:rPr>
              <a:t> </a:t>
            </a:r>
            <a:endParaRPr lang="pl-PL" sz="3100" cap="none" dirty="0" smtClean="0">
              <a:latin typeface="Source Sans Pro" panose="020B0503030403020204" pitchFamily="34" charset="-18"/>
              <a:ea typeface="Times New Roman"/>
            </a:endParaRPr>
          </a:p>
          <a:p>
            <a:pPr>
              <a:spcAft>
                <a:spcPts val="0"/>
              </a:spcAft>
            </a:pPr>
            <a:r>
              <a:rPr lang="pl-PL" sz="3100" u="sng" cap="none" dirty="0" smtClean="0">
                <a:solidFill>
                  <a:srgbClr val="000000"/>
                </a:solidFill>
                <a:latin typeface="Source Sans Pro" panose="020B0503030403020204" pitchFamily="34" charset="-18"/>
              </a:rPr>
              <a:t>Hotel "lir" * * * </a:t>
            </a:r>
            <a:r>
              <a:rPr lang="pl-PL" sz="3100" cap="none" dirty="0" smtClean="0">
                <a:solidFill>
                  <a:srgbClr val="000000"/>
                </a:solidFill>
                <a:latin typeface="Source Sans Pro" panose="020B0503030403020204" pitchFamily="34" charset="-18"/>
              </a:rPr>
              <a:t>Trzebinia, ul. </a:t>
            </a:r>
            <a:r>
              <a:rPr lang="en-US" sz="3100" cap="none" dirty="0" smtClean="0">
                <a:solidFill>
                  <a:srgbClr val="000000"/>
                </a:solidFill>
                <a:latin typeface="Source Sans Pro" panose="020B0503030403020204" pitchFamily="34" charset="-18"/>
              </a:rPr>
              <a:t>Fabryczna 5 </a:t>
            </a:r>
            <a:br>
              <a:rPr lang="en-US" sz="3100" cap="none" dirty="0" smtClean="0">
                <a:solidFill>
                  <a:srgbClr val="000000"/>
                </a:solidFill>
                <a:latin typeface="Source Sans Pro" panose="020B0503030403020204" pitchFamily="34" charset="-18"/>
              </a:rPr>
            </a:br>
            <a:r>
              <a:rPr lang="en-US" sz="3100" cap="none" dirty="0" smtClean="0">
                <a:solidFill>
                  <a:srgbClr val="000000"/>
                </a:solidFill>
                <a:latin typeface="Source Sans Pro" panose="020B0503030403020204" pitchFamily="34" charset="-18"/>
              </a:rPr>
              <a:t>tel. 32 210 97 33,  fax.: Tel/fax  32 210 93 99</a:t>
            </a:r>
            <a:endParaRPr lang="pl-PL" sz="3100" cap="none" dirty="0" smtClean="0">
              <a:latin typeface="Source Sans Pro" panose="020B0503030403020204" pitchFamily="34" charset="-18"/>
              <a:ea typeface="Times New Roman"/>
            </a:endParaRPr>
          </a:p>
          <a:p>
            <a:pPr>
              <a:spcAft>
                <a:spcPts val="0"/>
              </a:spcAft>
            </a:pPr>
            <a:r>
              <a:rPr lang="en-US" sz="3100" cap="none" dirty="0" smtClean="0">
                <a:solidFill>
                  <a:srgbClr val="000000"/>
                </a:solidFill>
                <a:latin typeface="Source Sans Pro" panose="020B0503030403020204" pitchFamily="34" charset="-18"/>
              </a:rPr>
              <a:t>E-mail: </a:t>
            </a:r>
            <a:r>
              <a:rPr lang="en-US" sz="3100" cap="none" dirty="0" err="1" smtClean="0">
                <a:solidFill>
                  <a:srgbClr val="000000"/>
                </a:solidFill>
                <a:latin typeface="Source Sans Pro" panose="020B0503030403020204" pitchFamily="34" charset="-18"/>
              </a:rPr>
              <a:t>hotel@lir-portal</a:t>
            </a:r>
            <a:r>
              <a:rPr lang="en-US" sz="3100" cap="none" dirty="0" smtClean="0">
                <a:solidFill>
                  <a:srgbClr val="000000"/>
                </a:solidFill>
                <a:latin typeface="Source Sans Pro" panose="020B0503030403020204" pitchFamily="34" charset="-18"/>
              </a:rPr>
              <a:t>.</a:t>
            </a:r>
            <a:r>
              <a:rPr lang="pl-PL" sz="3100" cap="none" dirty="0" smtClean="0">
                <a:solidFill>
                  <a:srgbClr val="000000"/>
                </a:solidFill>
                <a:latin typeface="Source Sans Pro" panose="020B0503030403020204" pitchFamily="34" charset="-18"/>
              </a:rPr>
              <a:t>p</a:t>
            </a:r>
            <a:r>
              <a:rPr lang="en-US" sz="3100" cap="none" dirty="0" smtClean="0">
                <a:solidFill>
                  <a:srgbClr val="000000"/>
                </a:solidFill>
                <a:latin typeface="Source Sans Pro" panose="020B0503030403020204" pitchFamily="34" charset="-18"/>
              </a:rPr>
              <a:t>l </a:t>
            </a:r>
            <a:endParaRPr lang="pl-PL" sz="3100" cap="none" dirty="0" smtClean="0">
              <a:latin typeface="Source Sans Pro" panose="020B0503030403020204" pitchFamily="34" charset="-18"/>
              <a:ea typeface="Times New Roman"/>
            </a:endParaRPr>
          </a:p>
          <a:p>
            <a:pPr>
              <a:spcAft>
                <a:spcPts val="0"/>
              </a:spcAft>
            </a:pPr>
            <a:r>
              <a:rPr lang="pl-PL" sz="3100" cap="none" dirty="0" smtClean="0">
                <a:solidFill>
                  <a:srgbClr val="000000"/>
                </a:solidFill>
                <a:latin typeface="Source Sans Pro" panose="020B0503030403020204" pitchFamily="34" charset="-18"/>
              </a:rPr>
              <a:t>Całoroczne usługi noclegowe, parking strzeżony. Hotel oferuje 10 pokoi (17 miejsc noclegowych) i jest przystosowany dla osób niepełnosprawnych. W najbliższym otoczeniu hotelu (5 min. Pieszo) restauracja LIR oraz kompleks sportowo-rekreacyjny z basenem, zjeżdżalnią, biczami wodnymi oraz sauną. Pokoje wyposażone są w telewizję satelitarną, telefon, dostęp do Internetu, łazienki z prysznicem i suszarką do włosów. Hotel położony jest w otoczeniu zieleni, z dala od miejskiego zgiełku. Budynek zabytkowy, był niegdyś własnością hrabiów Andrzeja i Krystyny </a:t>
            </a:r>
            <a:r>
              <a:rPr lang="pl-PL" sz="3100" cap="none" dirty="0">
                <a:solidFill>
                  <a:srgbClr val="000000"/>
                </a:solidFill>
                <a:latin typeface="Source Sans Pro" panose="020B0503030403020204" pitchFamily="34" charset="-18"/>
              </a:rPr>
              <a:t>P</a:t>
            </a:r>
            <a:r>
              <a:rPr lang="pl-PL" sz="3100" cap="none" dirty="0" smtClean="0">
                <a:solidFill>
                  <a:srgbClr val="000000"/>
                </a:solidFill>
                <a:latin typeface="Source Sans Pro" panose="020B0503030403020204" pitchFamily="34" charset="-18"/>
              </a:rPr>
              <a:t>otockich.</a:t>
            </a:r>
            <a:endParaRPr lang="pl-PL" sz="3100" cap="none" dirty="0" smtClean="0">
              <a:latin typeface="Source Sans Pro" panose="020B0503030403020204" pitchFamily="34" charset="-18"/>
              <a:ea typeface="Times New Roman"/>
            </a:endParaRPr>
          </a:p>
          <a:p>
            <a:pPr>
              <a:lnSpc>
                <a:spcPct val="120000"/>
              </a:lnSpc>
              <a:spcAft>
                <a:spcPts val="0"/>
              </a:spcAft>
            </a:pPr>
            <a:r>
              <a:rPr lang="pl-PL" sz="3100" cap="none" dirty="0" smtClean="0">
                <a:solidFill>
                  <a:srgbClr val="000000"/>
                </a:solidFill>
                <a:latin typeface="Source Sans Pro" panose="020B0503030403020204" pitchFamily="34" charset="-18"/>
              </a:rPr>
              <a:t> </a:t>
            </a:r>
            <a:endParaRPr lang="pl-PL" sz="3100" cap="none" dirty="0" smtClean="0">
              <a:latin typeface="Source Sans Pro" panose="020B0503030403020204" pitchFamily="34" charset="-18"/>
              <a:ea typeface="Times New Roman"/>
            </a:endParaRPr>
          </a:p>
          <a:p>
            <a:pPr>
              <a:spcAft>
                <a:spcPts val="0"/>
              </a:spcAft>
            </a:pPr>
            <a:r>
              <a:rPr lang="pl-PL" sz="3100" u="sng" cap="none" dirty="0" smtClean="0">
                <a:solidFill>
                  <a:srgbClr val="000000"/>
                </a:solidFill>
                <a:latin typeface="Source Sans Pro" panose="020B0503030403020204" pitchFamily="34" charset="-18"/>
              </a:rPr>
              <a:t>Karczma gdzie jadło dobre i swojskie klimaty </a:t>
            </a:r>
            <a:endParaRPr lang="pl-PL" sz="3100" cap="none" dirty="0" smtClean="0">
              <a:latin typeface="Source Sans Pro" panose="020B0503030403020204" pitchFamily="34" charset="-18"/>
              <a:ea typeface="Times New Roman"/>
            </a:endParaRPr>
          </a:p>
          <a:p>
            <a:pPr>
              <a:spcAft>
                <a:spcPts val="0"/>
              </a:spcAft>
            </a:pPr>
            <a:r>
              <a:rPr lang="pl-PL" sz="3100" cap="none" dirty="0" smtClean="0">
                <a:solidFill>
                  <a:srgbClr val="000000"/>
                </a:solidFill>
                <a:latin typeface="Source Sans Pro" panose="020B0503030403020204" pitchFamily="34" charset="-18"/>
              </a:rPr>
              <a:t>Trzebinia, ul. </a:t>
            </a:r>
            <a:r>
              <a:rPr lang="en-US" sz="3100" cap="none" dirty="0" smtClean="0">
                <a:solidFill>
                  <a:srgbClr val="000000"/>
                </a:solidFill>
                <a:latin typeface="Source Sans Pro" panose="020B0503030403020204" pitchFamily="34" charset="-18"/>
              </a:rPr>
              <a:t>Długa 125 , tel.: (32) 753 51 51</a:t>
            </a:r>
            <a:endParaRPr lang="pl-PL" sz="3100" cap="none" dirty="0" smtClean="0">
              <a:latin typeface="Source Sans Pro" panose="020B0503030403020204" pitchFamily="34" charset="-18"/>
              <a:ea typeface="Times New Roman"/>
            </a:endParaRPr>
          </a:p>
          <a:p>
            <a:pPr>
              <a:spcAft>
                <a:spcPts val="0"/>
              </a:spcAft>
            </a:pPr>
            <a:r>
              <a:rPr lang="en-US" sz="3100" cap="none" dirty="0" smtClean="0">
                <a:solidFill>
                  <a:srgbClr val="000000"/>
                </a:solidFill>
                <a:latin typeface="Source Sans Pro" panose="020B0503030403020204" pitchFamily="34" charset="-18"/>
              </a:rPr>
              <a:t>Fax.: (32) 753 51 51 </a:t>
            </a:r>
            <a:endParaRPr lang="pl-PL" sz="3100" cap="none" dirty="0" smtClean="0">
              <a:latin typeface="Source Sans Pro" panose="020B0503030403020204" pitchFamily="34" charset="-18"/>
              <a:ea typeface="Times New Roman"/>
            </a:endParaRPr>
          </a:p>
          <a:p>
            <a:pPr>
              <a:spcAft>
                <a:spcPts val="0"/>
              </a:spcAft>
            </a:pPr>
            <a:r>
              <a:rPr lang="en-US" sz="3100" cap="none" dirty="0" smtClean="0">
                <a:solidFill>
                  <a:srgbClr val="000000"/>
                </a:solidFill>
                <a:latin typeface="Source Sans Pro" panose="020B0503030403020204" pitchFamily="34" charset="-18"/>
              </a:rPr>
              <a:t>E-mail: </a:t>
            </a:r>
            <a:r>
              <a:rPr lang="en-US" sz="3100" cap="none" dirty="0" err="1" smtClean="0">
                <a:solidFill>
                  <a:srgbClr val="000000"/>
                </a:solidFill>
                <a:latin typeface="Source Sans Pro" panose="020B0503030403020204" pitchFamily="34" charset="-18"/>
              </a:rPr>
              <a:t>karczma@karczmianejadlo</a:t>
            </a:r>
            <a:r>
              <a:rPr lang="en-US" sz="3100" cap="none" dirty="0" smtClean="0">
                <a:solidFill>
                  <a:srgbClr val="000000"/>
                </a:solidFill>
                <a:latin typeface="Source Sans Pro" panose="020B0503030403020204" pitchFamily="34" charset="-18"/>
              </a:rPr>
              <a:t>.</a:t>
            </a:r>
            <a:r>
              <a:rPr lang="pl-PL" sz="3100" cap="none" dirty="0" smtClean="0">
                <a:solidFill>
                  <a:srgbClr val="000000"/>
                </a:solidFill>
                <a:latin typeface="Source Sans Pro" panose="020B0503030403020204" pitchFamily="34" charset="-18"/>
              </a:rPr>
              <a:t>p</a:t>
            </a:r>
            <a:r>
              <a:rPr lang="en-US" sz="3100" cap="none" dirty="0" smtClean="0">
                <a:solidFill>
                  <a:srgbClr val="000000"/>
                </a:solidFill>
                <a:latin typeface="Source Sans Pro" panose="020B0503030403020204" pitchFamily="34" charset="-18"/>
              </a:rPr>
              <a:t>l </a:t>
            </a:r>
            <a:endParaRPr lang="pl-PL" sz="3100" cap="none" dirty="0" smtClean="0">
              <a:latin typeface="Source Sans Pro" panose="020B0503030403020204" pitchFamily="34" charset="-18"/>
              <a:ea typeface="Times New Roman"/>
            </a:endParaRPr>
          </a:p>
          <a:p>
            <a:pPr>
              <a:spcAft>
                <a:spcPts val="0"/>
              </a:spcAft>
            </a:pPr>
            <a:r>
              <a:rPr lang="pl-PL" sz="3100" cap="none" dirty="0" smtClean="0">
                <a:solidFill>
                  <a:srgbClr val="000000"/>
                </a:solidFill>
                <a:latin typeface="Source Sans Pro" panose="020B0503030403020204" pitchFamily="34" charset="-18"/>
              </a:rPr>
              <a:t>Całoroczne usługi noclegowe, obiekt strzeżony, parking, 10 pokoi, 32 miejsca noclegowe, restauracja. Hotel położony jest przy drodze krajowej 79.</a:t>
            </a:r>
            <a:endParaRPr lang="pl-PL" sz="3100" cap="none" dirty="0" smtClean="0">
              <a:latin typeface="Source Sans Pro" panose="020B0503030403020204" pitchFamily="34" charset="-18"/>
              <a:ea typeface="Times New Roman"/>
            </a:endParaRPr>
          </a:p>
          <a:p>
            <a:pPr>
              <a:spcAft>
                <a:spcPts val="0"/>
              </a:spcAft>
            </a:pPr>
            <a:r>
              <a:rPr lang="pl-PL" sz="3100" cap="none" dirty="0" smtClean="0">
                <a:solidFill>
                  <a:srgbClr val="000000"/>
                </a:solidFill>
                <a:latin typeface="Source Sans Pro" panose="020B0503030403020204" pitchFamily="34" charset="-18"/>
              </a:rPr>
              <a:t> </a:t>
            </a:r>
            <a:endParaRPr lang="pl-PL" sz="3100" cap="none" dirty="0" smtClean="0">
              <a:latin typeface="Source Sans Pro" panose="020B0503030403020204" pitchFamily="34" charset="-18"/>
              <a:ea typeface="Times New Roman"/>
            </a:endParaRPr>
          </a:p>
          <a:p>
            <a:pPr>
              <a:spcAft>
                <a:spcPts val="0"/>
              </a:spcAft>
            </a:pPr>
            <a:r>
              <a:rPr lang="pl-PL" sz="3100" u="sng" cap="none" dirty="0" smtClean="0">
                <a:solidFill>
                  <a:srgbClr val="000000"/>
                </a:solidFill>
                <a:latin typeface="Source Sans Pro" panose="020B0503030403020204" pitchFamily="34" charset="-18"/>
              </a:rPr>
              <a:t>Rezydencja "pod zegarem" </a:t>
            </a:r>
            <a:r>
              <a:rPr lang="pl-PL" sz="3100" cap="none" dirty="0" smtClean="0">
                <a:solidFill>
                  <a:srgbClr val="000000"/>
                </a:solidFill>
                <a:latin typeface="Source Sans Pro" panose="020B0503030403020204" pitchFamily="34" charset="-18"/>
              </a:rPr>
              <a:t>Trzebinia, ul. Kościuszki 59, </a:t>
            </a:r>
            <a:endParaRPr lang="pl-PL" sz="3100" cap="none" dirty="0" smtClean="0">
              <a:latin typeface="Source Sans Pro" panose="020B0503030403020204" pitchFamily="34" charset="-18"/>
              <a:ea typeface="Times New Roman"/>
            </a:endParaRPr>
          </a:p>
          <a:p>
            <a:pPr>
              <a:spcAft>
                <a:spcPts val="0"/>
              </a:spcAft>
            </a:pPr>
            <a:r>
              <a:rPr lang="pl-PL" sz="3100" cap="none" dirty="0" smtClean="0">
                <a:solidFill>
                  <a:srgbClr val="000000"/>
                </a:solidFill>
                <a:latin typeface="Source Sans Pro" panose="020B0503030403020204" pitchFamily="34" charset="-18"/>
              </a:rPr>
              <a:t>T</a:t>
            </a:r>
            <a:r>
              <a:rPr lang="pt-BR" sz="3100" cap="none" dirty="0" smtClean="0">
                <a:solidFill>
                  <a:srgbClr val="000000"/>
                </a:solidFill>
                <a:latin typeface="Source Sans Pro" panose="020B0503030403020204" pitchFamily="34" charset="-18"/>
              </a:rPr>
              <a:t>el.: (32) 612 01 61</a:t>
            </a:r>
            <a:r>
              <a:rPr lang="pl-PL" sz="3100" cap="none" dirty="0" smtClean="0">
                <a:solidFill>
                  <a:srgbClr val="000000"/>
                </a:solidFill>
                <a:latin typeface="Source Sans Pro" panose="020B0503030403020204" pitchFamily="34" charset="-18"/>
              </a:rPr>
              <a:t> </a:t>
            </a:r>
            <a:endParaRPr lang="pl-PL" sz="3100" cap="none" dirty="0" smtClean="0">
              <a:latin typeface="Source Sans Pro" panose="020B0503030403020204" pitchFamily="34" charset="-18"/>
              <a:ea typeface="Times New Roman"/>
            </a:endParaRPr>
          </a:p>
          <a:p>
            <a:pPr>
              <a:spcAft>
                <a:spcPts val="0"/>
              </a:spcAft>
            </a:pPr>
            <a:r>
              <a:rPr lang="pt-BR" sz="3100" cap="none" dirty="0" smtClean="0">
                <a:solidFill>
                  <a:srgbClr val="000000"/>
                </a:solidFill>
                <a:latin typeface="Source Sans Pro" panose="020B0503030403020204" pitchFamily="34" charset="-18"/>
              </a:rPr>
              <a:t>Fax.: (32) 612 11 75</a:t>
            </a:r>
            <a:endParaRPr lang="pl-PL" sz="3100" cap="none" dirty="0" smtClean="0">
              <a:latin typeface="Source Sans Pro" panose="020B0503030403020204" pitchFamily="34" charset="-18"/>
              <a:ea typeface="Times New Roman"/>
            </a:endParaRPr>
          </a:p>
          <a:p>
            <a:pPr>
              <a:spcAft>
                <a:spcPts val="0"/>
              </a:spcAft>
            </a:pPr>
            <a:r>
              <a:rPr lang="pt-BR" sz="3100" cap="none" dirty="0" smtClean="0">
                <a:solidFill>
                  <a:srgbClr val="000000"/>
                </a:solidFill>
                <a:latin typeface="Source Sans Pro" panose="020B0503030403020204" pitchFamily="34" charset="-18"/>
              </a:rPr>
              <a:t>E-mail: recepcja@podzegarem.Com.Pl </a:t>
            </a:r>
            <a:endParaRPr lang="pl-PL" sz="3100" cap="none" dirty="0" smtClean="0">
              <a:latin typeface="Source Sans Pro" panose="020B0503030403020204" pitchFamily="34" charset="-18"/>
              <a:ea typeface="Times New Roman"/>
            </a:endParaRPr>
          </a:p>
          <a:p>
            <a:pPr>
              <a:spcAft>
                <a:spcPts val="0"/>
              </a:spcAft>
            </a:pPr>
            <a:r>
              <a:rPr lang="pl-PL" sz="3100" cap="none" dirty="0" smtClean="0">
                <a:solidFill>
                  <a:srgbClr val="000000"/>
                </a:solidFill>
                <a:latin typeface="Source Sans Pro" panose="020B0503030403020204" pitchFamily="34" charset="-18"/>
              </a:rPr>
              <a:t>Komfortowe pokoje. Całoroczne usługi noclegowe, obiekt strzeżony, restauracja (catering), parking, 40 pokoi (70 miejsc noclegowych) oraz 2 apartamenty dwupokojowe z sypialnią i pokojem dziennym. Hotel położony jest przy drodze krajowej 79 oraz w bliskim sąsiedztwie dworca kolejowego.</a:t>
            </a:r>
            <a:endParaRPr lang="pl-PL" sz="3100" cap="none" dirty="0" smtClean="0">
              <a:latin typeface="Source Sans Pro" panose="020B0503030403020204" pitchFamily="34" charset="-18"/>
              <a:ea typeface="Times New Roman"/>
            </a:endParaRPr>
          </a:p>
          <a:p>
            <a:endParaRPr lang="pl-PL" dirty="0"/>
          </a:p>
        </p:txBody>
      </p:sp>
      <p:pic>
        <p:nvPicPr>
          <p:cNvPr id="8" name="Symbol zastępczy zawartości 7" title="osoba śpiąc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27584" y="2132856"/>
            <a:ext cx="2790596" cy="3951287"/>
          </a:xfrm>
        </p:spPr>
      </p:pic>
      <p:pic>
        <p:nvPicPr>
          <p:cNvPr id="13" name="Symbol zastępczy zawartości 12" title="Herb Miasta Trzebini"/>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956376" y="404664"/>
            <a:ext cx="700982" cy="828988"/>
          </a:xfrm>
        </p:spPr>
      </p:pic>
    </p:spTree>
  </p:cSld>
  <p:clrMapOvr>
    <a:masterClrMapping/>
  </p:clrMapOvr>
  <p:transition spd="med" advTm="120000">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Gdzie dobrze zjeść ? </a:t>
            </a:r>
            <a:endParaRPr lang="pl-PL" sz="4200" dirty="0">
              <a:latin typeface="Source Sans Pro" panose="020B0503030403020204" pitchFamily="34" charset="-18"/>
            </a:endParaRPr>
          </a:p>
        </p:txBody>
      </p:sp>
      <p:sp>
        <p:nvSpPr>
          <p:cNvPr id="5" name="Symbol zastępczy tekstu 4"/>
          <p:cNvSpPr>
            <a:spLocks noGrp="1"/>
          </p:cNvSpPr>
          <p:nvPr>
            <p:ph type="body" sz="quarter" idx="3"/>
          </p:nvPr>
        </p:nvSpPr>
        <p:spPr>
          <a:xfrm>
            <a:off x="4788024" y="1556792"/>
            <a:ext cx="4041775" cy="5184576"/>
          </a:xfrm>
          <a:solidFill>
            <a:schemeClr val="accent4">
              <a:lumMod val="40000"/>
              <a:lumOff val="60000"/>
            </a:schemeClr>
          </a:solidFill>
        </p:spPr>
        <p:txBody>
          <a:bodyPr>
            <a:normAutofit fontScale="92500" lnSpcReduction="10000"/>
          </a:bodyPr>
          <a:lstStyle/>
          <a:p>
            <a:pPr marL="118872" lvl="0">
              <a:buClr>
                <a:srgbClr val="F0AD00"/>
              </a:buClr>
            </a:pPr>
            <a:endParaRPr lang="pl-PL" sz="1050" u="sng" cap="none" dirty="0">
              <a:solidFill>
                <a:prstClr val="black"/>
              </a:solidFill>
              <a:latin typeface="Source Sans Pro" panose="020B0503030403020204" pitchFamily="34" charset="-18"/>
            </a:endParaRPr>
          </a:p>
          <a:p>
            <a:pPr marL="438912" lvl="0" indent="-320040">
              <a:buClr>
                <a:srgbClr val="F0AD00"/>
              </a:buClr>
              <a:buFont typeface="Wingdings 2"/>
              <a:buChar char=""/>
            </a:pPr>
            <a:endParaRPr lang="pl-PL" sz="1050" u="sng" cap="none" dirty="0" smtClean="0">
              <a:solidFill>
                <a:prstClr val="black"/>
              </a:solidFill>
              <a:latin typeface="Source Sans Pro" panose="020B0503030403020204" pitchFamily="34" charset="-18"/>
            </a:endParaRPr>
          </a:p>
          <a:p>
            <a:pPr marL="438912" lvl="0" indent="-320040">
              <a:buClr>
                <a:srgbClr val="F0AD00"/>
              </a:buClr>
              <a:buFont typeface="Wingdings 2"/>
              <a:buChar char=""/>
            </a:pPr>
            <a:r>
              <a:rPr lang="pl-PL" sz="1050" u="sng" cap="none" dirty="0" smtClean="0">
                <a:solidFill>
                  <a:prstClr val="black"/>
                </a:solidFill>
                <a:latin typeface="Source Sans Pro" panose="020B0503030403020204" pitchFamily="34" charset="-18"/>
              </a:rPr>
              <a:t>Restauracja </a:t>
            </a:r>
            <a:r>
              <a:rPr lang="pl-PL" sz="1050" u="sng" cap="none" dirty="0">
                <a:solidFill>
                  <a:prstClr val="black"/>
                </a:solidFill>
                <a:latin typeface="Source Sans Pro" panose="020B0503030403020204" pitchFamily="34" charset="-18"/>
              </a:rPr>
              <a:t>„Dwór Zieleniewskich”  </a:t>
            </a:r>
            <a:r>
              <a:rPr lang="pl-PL" sz="1050" b="0" cap="none" dirty="0">
                <a:solidFill>
                  <a:prstClr val="black"/>
                </a:solidFill>
                <a:latin typeface="Source Sans Pro" panose="020B0503030403020204" pitchFamily="34" charset="-18"/>
              </a:rPr>
              <a:t>- Trzebinia, ul. Piłsudskiego 47 a </a:t>
            </a:r>
          </a:p>
          <a:p>
            <a:pPr marL="438912" lvl="0" indent="-320040">
              <a:buClr>
                <a:srgbClr val="F0AD00"/>
              </a:buClr>
            </a:pPr>
            <a:r>
              <a:rPr lang="pl-PL" sz="1050" b="0" cap="none" dirty="0">
                <a:solidFill>
                  <a:prstClr val="black"/>
                </a:solidFill>
                <a:latin typeface="Source Sans Pro" panose="020B0503030403020204" pitchFamily="34" charset="-18"/>
              </a:rPr>
              <a:t>            Restauracja, mieszcząca się w piwnicach zabytkowego dworu, serwuje dania kuchni francuskiej, włoskiej , staropolskiej oraz dania koszernej kuchni żydowskiej. Posiada również część kawiarnianą z barem. </a:t>
            </a:r>
          </a:p>
          <a:p>
            <a:pPr marL="438912" lvl="0" indent="-320040">
              <a:buClr>
                <a:srgbClr val="F0AD00"/>
              </a:buClr>
            </a:pPr>
            <a:r>
              <a:rPr lang="pl-PL" sz="1050" b="0" cap="none" dirty="0">
                <a:solidFill>
                  <a:prstClr val="black"/>
                </a:solidFill>
                <a:latin typeface="Source Sans Pro" panose="020B0503030403020204" pitchFamily="34" charset="-18"/>
              </a:rPr>
              <a:t>            tel. 32 612 23 68 tel. 32 611 09 05</a:t>
            </a:r>
          </a:p>
          <a:p>
            <a:pPr marL="438912" lvl="0" indent="-320040">
              <a:buClr>
                <a:srgbClr val="F0AD00"/>
              </a:buClr>
            </a:pPr>
            <a:r>
              <a:rPr lang="pl-PL" sz="1050" b="0" cap="none" dirty="0">
                <a:solidFill>
                  <a:prstClr val="black"/>
                </a:solidFill>
                <a:latin typeface="Source Sans Pro" panose="020B0503030403020204" pitchFamily="34" charset="-18"/>
              </a:rPr>
              <a:t>            E-mail: </a:t>
            </a:r>
            <a:r>
              <a:rPr lang="pl-PL" sz="1050" b="0" cap="none" dirty="0">
                <a:solidFill>
                  <a:srgbClr val="0070C0"/>
                </a:solidFill>
                <a:latin typeface="Source Sans Pro" panose="020B0503030403020204" pitchFamily="34" charset="-18"/>
              </a:rPr>
              <a:t>dwor@lir-portal.pl </a:t>
            </a:r>
          </a:p>
          <a:p>
            <a:pPr marL="438912" lvl="0" indent="-320040">
              <a:buClr>
                <a:srgbClr val="F0AD00"/>
              </a:buClr>
            </a:pPr>
            <a:endParaRPr lang="pl-PL" sz="1050" b="0" cap="none" dirty="0">
              <a:solidFill>
                <a:prstClr val="black"/>
              </a:solidFill>
              <a:latin typeface="Source Sans Pro" panose="020B0503030403020204" pitchFamily="34" charset="-18"/>
            </a:endParaRPr>
          </a:p>
          <a:p>
            <a:pPr marL="438912" lvl="0" indent="-320040">
              <a:buClr>
                <a:srgbClr val="F0AD00"/>
              </a:buClr>
              <a:buFont typeface="Wingdings 2"/>
              <a:buChar char=""/>
            </a:pPr>
            <a:r>
              <a:rPr lang="pl-PL" sz="1050" u="sng" cap="none" dirty="0">
                <a:solidFill>
                  <a:prstClr val="black"/>
                </a:solidFill>
                <a:latin typeface="Source Sans Pro" panose="020B0503030403020204" pitchFamily="34" charset="-18"/>
              </a:rPr>
              <a:t>Restauracja - Kawiarnia "Del Paso"</a:t>
            </a:r>
            <a:r>
              <a:rPr lang="pl-PL" sz="1050" b="0" u="sng" cap="none" dirty="0">
                <a:solidFill>
                  <a:prstClr val="black"/>
                </a:solidFill>
                <a:latin typeface="Source Sans Pro" panose="020B0503030403020204" pitchFamily="34" charset="-18"/>
              </a:rPr>
              <a:t> </a:t>
            </a:r>
            <a:r>
              <a:rPr lang="pl-PL" sz="1050" b="0" cap="none" dirty="0">
                <a:solidFill>
                  <a:prstClr val="black"/>
                </a:solidFill>
                <a:latin typeface="Source Sans Pro" panose="020B0503030403020204" pitchFamily="34" charset="-18"/>
              </a:rPr>
              <a:t> Trzebinia, ul. Kościuszki 74</a:t>
            </a:r>
          </a:p>
          <a:p>
            <a:pPr marL="438912" lvl="0" indent="-320040">
              <a:buClr>
                <a:srgbClr val="F0AD00"/>
              </a:buClr>
            </a:pPr>
            <a:r>
              <a:rPr lang="pl-PL" sz="1050" b="0" cap="none" dirty="0">
                <a:solidFill>
                  <a:prstClr val="black"/>
                </a:solidFill>
                <a:latin typeface="Source Sans Pro" panose="020B0503030403020204" pitchFamily="34" charset="-18"/>
              </a:rPr>
              <a:t>           (w budynku DK „Sokół”): Restauracja oferuje kulinarne specjały Meksyku, kuchni peruwiańskiej i tradycyjne potrawy kuchni polskiej.</a:t>
            </a:r>
          </a:p>
          <a:p>
            <a:pPr marL="438912" lvl="0" indent="-320040">
              <a:buClr>
                <a:srgbClr val="F0AD00"/>
              </a:buClr>
            </a:pPr>
            <a:r>
              <a:rPr lang="pl-PL" sz="1050" b="0" cap="none" dirty="0">
                <a:solidFill>
                  <a:prstClr val="black"/>
                </a:solidFill>
                <a:latin typeface="Source Sans Pro" panose="020B0503030403020204" pitchFamily="34" charset="-18"/>
              </a:rPr>
              <a:t>           Tel.: (501) 64 29 63, tel. (502)40 00 44</a:t>
            </a:r>
            <a:r>
              <a:rPr lang="pl-PL" sz="1050" u="sng" cap="none" dirty="0">
                <a:solidFill>
                  <a:prstClr val="black"/>
                </a:solidFill>
                <a:latin typeface="Source Sans Pro" panose="020B0503030403020204" pitchFamily="34" charset="-18"/>
              </a:rPr>
              <a:t> </a:t>
            </a:r>
          </a:p>
          <a:p>
            <a:pPr marL="438912" lvl="0" indent="-320040">
              <a:buClr>
                <a:srgbClr val="F0AD00"/>
              </a:buClr>
              <a:buFont typeface="Wingdings 2"/>
              <a:buChar char=""/>
            </a:pPr>
            <a:endParaRPr lang="pl-PL" sz="1050" u="sng" cap="none" dirty="0">
              <a:solidFill>
                <a:prstClr val="black"/>
              </a:solidFill>
              <a:latin typeface="Source Sans Pro" panose="020B0503030403020204" pitchFamily="34" charset="-18"/>
            </a:endParaRPr>
          </a:p>
          <a:p>
            <a:pPr marL="438912" lvl="0" indent="-320040">
              <a:buClr>
                <a:srgbClr val="F0AD00"/>
              </a:buClr>
              <a:buFont typeface="Wingdings 2"/>
              <a:buChar char=""/>
            </a:pPr>
            <a:r>
              <a:rPr lang="pl-PL" sz="1050" u="sng" cap="none" dirty="0">
                <a:solidFill>
                  <a:prstClr val="black"/>
                </a:solidFill>
                <a:latin typeface="Source Sans Pro" panose="020B0503030403020204" pitchFamily="34" charset="-18"/>
              </a:rPr>
              <a:t>Karczma  „Gdzie Jadło Dobre i Swojskie Klimaty”</a:t>
            </a:r>
          </a:p>
          <a:p>
            <a:pPr marL="438912" lvl="0" indent="-320040">
              <a:buClr>
                <a:srgbClr val="F0AD00"/>
              </a:buClr>
            </a:pPr>
            <a:r>
              <a:rPr lang="pl-PL" sz="1050" b="0" cap="none" dirty="0">
                <a:solidFill>
                  <a:prstClr val="black"/>
                </a:solidFill>
                <a:latin typeface="Source Sans Pro" panose="020B0503030403020204" pitchFamily="34" charset="-18"/>
              </a:rPr>
              <a:t>           Trzebinia, ul. Długa 125 ,    tel.: (32) 753 51 51</a:t>
            </a:r>
          </a:p>
          <a:p>
            <a:pPr marL="438912" lvl="0" indent="-320040">
              <a:buClr>
                <a:srgbClr val="F0AD00"/>
              </a:buClr>
            </a:pPr>
            <a:r>
              <a:rPr lang="pl-PL" sz="1050" b="0" cap="none" dirty="0">
                <a:solidFill>
                  <a:prstClr val="black"/>
                </a:solidFill>
                <a:latin typeface="Source Sans Pro" panose="020B0503030403020204" pitchFamily="34" charset="-18"/>
              </a:rPr>
              <a:t>           Fax.: (32) 753 51 51 </a:t>
            </a:r>
          </a:p>
          <a:p>
            <a:pPr marL="438912" lvl="0" indent="-320040">
              <a:buClr>
                <a:srgbClr val="F0AD00"/>
              </a:buClr>
            </a:pPr>
            <a:r>
              <a:rPr lang="pl-PL" sz="1050" b="0" cap="none" dirty="0">
                <a:solidFill>
                  <a:prstClr val="black"/>
                </a:solidFill>
                <a:latin typeface="Source Sans Pro" panose="020B0503030403020204" pitchFamily="34" charset="-18"/>
              </a:rPr>
              <a:t>           E-mail: </a:t>
            </a:r>
            <a:r>
              <a:rPr lang="pl-PL" sz="1050" b="0" cap="none" dirty="0">
                <a:solidFill>
                  <a:srgbClr val="0070C0"/>
                </a:solidFill>
                <a:latin typeface="Source Sans Pro" panose="020B0503030403020204" pitchFamily="34" charset="-18"/>
              </a:rPr>
              <a:t>karczma@karczmianejadlo.pl </a:t>
            </a:r>
          </a:p>
          <a:p>
            <a:pPr marL="438912" lvl="0" indent="-320040">
              <a:buClr>
                <a:srgbClr val="F0AD00"/>
              </a:buClr>
            </a:pPr>
            <a:endParaRPr lang="pl-PL" sz="1050" b="0" cap="none" dirty="0">
              <a:solidFill>
                <a:prstClr val="black"/>
              </a:solidFill>
              <a:latin typeface="Source Sans Pro" panose="020B0503030403020204" pitchFamily="34" charset="-18"/>
            </a:endParaRPr>
          </a:p>
          <a:p>
            <a:pPr marL="438912" lvl="0" indent="-320040">
              <a:buClr>
                <a:srgbClr val="F0AD00"/>
              </a:buClr>
              <a:buFont typeface="Wingdings 2"/>
              <a:buChar char=""/>
            </a:pPr>
            <a:r>
              <a:rPr lang="pl-PL" sz="1050" u="sng" cap="none" dirty="0">
                <a:solidFill>
                  <a:prstClr val="black"/>
                </a:solidFill>
                <a:latin typeface="Source Sans Pro" panose="020B0503030403020204" pitchFamily="34" charset="-18"/>
              </a:rPr>
              <a:t>Restauracja "Lir"</a:t>
            </a:r>
            <a:r>
              <a:rPr lang="pl-PL" sz="1050" b="0" u="sng" cap="none" dirty="0">
                <a:solidFill>
                  <a:prstClr val="black"/>
                </a:solidFill>
                <a:latin typeface="Source Sans Pro" panose="020B0503030403020204" pitchFamily="34" charset="-18"/>
              </a:rPr>
              <a:t> </a:t>
            </a:r>
            <a:r>
              <a:rPr lang="pl-PL" sz="1050" b="0" cap="none" dirty="0">
                <a:solidFill>
                  <a:prstClr val="black"/>
                </a:solidFill>
                <a:latin typeface="Source Sans Pro" panose="020B0503030403020204" pitchFamily="34" charset="-18"/>
              </a:rPr>
              <a:t>Trzebinia, ul. Kruczkowskiego 8</a:t>
            </a:r>
          </a:p>
          <a:p>
            <a:pPr marL="438912" lvl="0" indent="-320040">
              <a:buClr>
                <a:srgbClr val="F0AD00"/>
              </a:buClr>
            </a:pPr>
            <a:r>
              <a:rPr lang="pl-PL" sz="1050" b="0" cap="none" dirty="0">
                <a:solidFill>
                  <a:prstClr val="black"/>
                </a:solidFill>
                <a:latin typeface="Source Sans Pro" panose="020B0503030403020204" pitchFamily="34" charset="-18"/>
              </a:rPr>
              <a:t>          W menu restauracji Lir znajduje się szeroki wachlarz dań kuchni polskiej, europejskiej i orientalnej. </a:t>
            </a:r>
          </a:p>
          <a:p>
            <a:pPr marL="438912" lvl="0" indent="-320040">
              <a:buClr>
                <a:srgbClr val="F0AD00"/>
              </a:buClr>
            </a:pPr>
            <a:r>
              <a:rPr lang="pl-PL" sz="1050" b="0" cap="none" dirty="0">
                <a:solidFill>
                  <a:prstClr val="black"/>
                </a:solidFill>
                <a:latin typeface="Source Sans Pro" panose="020B0503030403020204" pitchFamily="34" charset="-18"/>
              </a:rPr>
              <a:t>           tel. kom. 605 444 498,</a:t>
            </a:r>
          </a:p>
          <a:p>
            <a:pPr marL="438912" lvl="0" indent="-320040">
              <a:buClr>
                <a:srgbClr val="F0AD00"/>
              </a:buClr>
            </a:pPr>
            <a:r>
              <a:rPr lang="pl-PL" sz="1050" b="0" cap="none" dirty="0">
                <a:solidFill>
                  <a:prstClr val="black"/>
                </a:solidFill>
                <a:latin typeface="Source Sans Pro" panose="020B0503030403020204" pitchFamily="34" charset="-18"/>
              </a:rPr>
              <a:t>           Tel.: </a:t>
            </a:r>
            <a:r>
              <a:rPr lang="pl-PL" sz="1050" b="0" cap="none" dirty="0" err="1">
                <a:solidFill>
                  <a:prstClr val="black"/>
                </a:solidFill>
                <a:latin typeface="Source Sans Pro" panose="020B0503030403020204" pitchFamily="34" charset="-18"/>
              </a:rPr>
              <a:t>tel</a:t>
            </a:r>
            <a:r>
              <a:rPr lang="pl-PL" sz="1050" b="0" cap="none" dirty="0">
                <a:solidFill>
                  <a:prstClr val="black"/>
                </a:solidFill>
                <a:latin typeface="Source Sans Pro" panose="020B0503030403020204" pitchFamily="34" charset="-18"/>
              </a:rPr>
              <a:t>/fax  32 210 93 99</a:t>
            </a:r>
          </a:p>
          <a:p>
            <a:pPr marL="438912" lvl="0" indent="-320040">
              <a:buClr>
                <a:srgbClr val="F0AD00"/>
              </a:buClr>
            </a:pPr>
            <a:r>
              <a:rPr lang="pl-PL" sz="1050" b="0" cap="none" dirty="0">
                <a:solidFill>
                  <a:prstClr val="black"/>
                </a:solidFill>
                <a:latin typeface="Source Sans Pro" panose="020B0503030403020204" pitchFamily="34" charset="-18"/>
              </a:rPr>
              <a:t>           E-mail: </a:t>
            </a:r>
            <a:r>
              <a:rPr lang="pl-PL" sz="1050" b="0" cap="none" dirty="0">
                <a:solidFill>
                  <a:srgbClr val="0070C0"/>
                </a:solidFill>
                <a:latin typeface="Source Sans Pro" panose="020B0503030403020204" pitchFamily="34" charset="-18"/>
              </a:rPr>
              <a:t>restauracja@lir-portal.pl </a:t>
            </a:r>
          </a:p>
          <a:p>
            <a:pPr marL="438912" lvl="0" indent="-320040">
              <a:buClr>
                <a:srgbClr val="F0AD00"/>
              </a:buClr>
            </a:pPr>
            <a:endParaRPr lang="pl-PL" sz="1050" b="0" cap="none" dirty="0">
              <a:solidFill>
                <a:prstClr val="black"/>
              </a:solidFill>
              <a:latin typeface="Source Sans Pro" panose="020B0503030403020204" pitchFamily="34" charset="-18"/>
            </a:endParaRPr>
          </a:p>
          <a:p>
            <a:pPr marL="438912" lvl="0" indent="-320040">
              <a:buClr>
                <a:srgbClr val="F0AD00"/>
              </a:buClr>
              <a:buFont typeface="Wingdings 2"/>
              <a:buChar char=""/>
            </a:pPr>
            <a:r>
              <a:rPr lang="pl-PL" sz="1050" u="sng" cap="none" dirty="0">
                <a:solidFill>
                  <a:prstClr val="black"/>
                </a:solidFill>
                <a:latin typeface="Source Sans Pro" panose="020B0503030403020204" pitchFamily="34" charset="-18"/>
              </a:rPr>
              <a:t>Kawiarnia "Lir" </a:t>
            </a:r>
            <a:r>
              <a:rPr lang="pl-PL" sz="1050" cap="none" dirty="0">
                <a:solidFill>
                  <a:prstClr val="black"/>
                </a:solidFill>
                <a:latin typeface="Source Sans Pro" panose="020B0503030403020204" pitchFamily="34" charset="-18"/>
              </a:rPr>
              <a:t> </a:t>
            </a:r>
            <a:r>
              <a:rPr lang="pl-PL" sz="1050" b="0" cap="none" dirty="0">
                <a:solidFill>
                  <a:prstClr val="black"/>
                </a:solidFill>
                <a:latin typeface="Source Sans Pro" panose="020B0503030403020204" pitchFamily="34" charset="-18"/>
              </a:rPr>
              <a:t>Trzebinia, Rynek 19</a:t>
            </a:r>
          </a:p>
          <a:p>
            <a:pPr marL="438912" lvl="0" indent="-320040">
              <a:buClr>
                <a:srgbClr val="F0AD00"/>
              </a:buClr>
            </a:pPr>
            <a:r>
              <a:rPr lang="pl-PL" sz="1050" cap="none" dirty="0">
                <a:solidFill>
                  <a:prstClr val="black"/>
                </a:solidFill>
                <a:latin typeface="Source Sans Pro" panose="020B0503030403020204" pitchFamily="34" charset="-18"/>
              </a:rPr>
              <a:t>          </a:t>
            </a:r>
            <a:r>
              <a:rPr lang="pl-PL" sz="1050" b="0" cap="none" dirty="0" err="1">
                <a:solidFill>
                  <a:prstClr val="black"/>
                </a:solidFill>
                <a:latin typeface="Source Sans Pro" panose="020B0503030403020204" pitchFamily="34" charset="-18"/>
              </a:rPr>
              <a:t>Caffe</a:t>
            </a:r>
            <a:r>
              <a:rPr lang="pl-PL" sz="1050" b="0" cap="none" dirty="0">
                <a:solidFill>
                  <a:prstClr val="black"/>
                </a:solidFill>
                <a:latin typeface="Source Sans Pro" panose="020B0503030403020204" pitchFamily="34" charset="-18"/>
              </a:rPr>
              <a:t> LIR jest kameralnym miejscem, położonym w ścisłym centrum miasta Trzebinia – idealnym na popołudniową filiżankę kawy.</a:t>
            </a:r>
          </a:p>
          <a:p>
            <a:pPr marL="438912" lvl="0" indent="-320040">
              <a:buClr>
                <a:srgbClr val="F0AD00"/>
              </a:buClr>
            </a:pPr>
            <a:r>
              <a:rPr lang="pl-PL" sz="1050" b="0" cap="none" dirty="0">
                <a:solidFill>
                  <a:prstClr val="black"/>
                </a:solidFill>
                <a:latin typeface="Source Sans Pro" panose="020B0503030403020204" pitchFamily="34" charset="-18"/>
              </a:rPr>
              <a:t>           Tel.: tel. 695 444 424</a:t>
            </a:r>
          </a:p>
          <a:p>
            <a:pPr marL="438912" lvl="0" indent="-320040">
              <a:buClr>
                <a:srgbClr val="F0AD00"/>
              </a:buClr>
            </a:pPr>
            <a:r>
              <a:rPr lang="pl-PL" sz="1050" b="0" cap="none" dirty="0">
                <a:solidFill>
                  <a:prstClr val="black"/>
                </a:solidFill>
                <a:latin typeface="Source Sans Pro" panose="020B0503030403020204" pitchFamily="34" charset="-18"/>
              </a:rPr>
              <a:t>           E-mail</a:t>
            </a:r>
            <a:r>
              <a:rPr lang="pl-PL" sz="1050" cap="none" dirty="0">
                <a:solidFill>
                  <a:prstClr val="black"/>
                </a:solidFill>
                <a:latin typeface="Source Sans Pro" panose="020B0503030403020204" pitchFamily="34" charset="-18"/>
              </a:rPr>
              <a:t>: </a:t>
            </a:r>
            <a:r>
              <a:rPr lang="pl-PL" sz="1050" b="0" cap="none" dirty="0">
                <a:solidFill>
                  <a:srgbClr val="0070C0"/>
                </a:solidFill>
                <a:latin typeface="Source Sans Pro" panose="020B0503030403020204" pitchFamily="34" charset="-18"/>
                <a:hlinkClick r:id="rId2"/>
              </a:rPr>
              <a:t>caffe@lir-portal.pl</a:t>
            </a:r>
            <a:r>
              <a:rPr lang="pl-PL" sz="1050" b="0" cap="none" dirty="0">
                <a:solidFill>
                  <a:srgbClr val="0070C0"/>
                </a:solidFill>
                <a:latin typeface="Source Sans Pro" panose="020B0503030403020204" pitchFamily="34" charset="-18"/>
              </a:rPr>
              <a:t> </a:t>
            </a:r>
          </a:p>
          <a:p>
            <a:pPr marL="438912" lvl="0" indent="-320040">
              <a:buClr>
                <a:srgbClr val="F0AD00"/>
              </a:buClr>
            </a:pPr>
            <a:endParaRPr lang="pl-PL" sz="900" b="0" cap="none" dirty="0">
              <a:solidFill>
                <a:prstClr val="black"/>
              </a:solidFill>
            </a:endParaRPr>
          </a:p>
          <a:p>
            <a:endParaRPr lang="pl-PL" dirty="0"/>
          </a:p>
        </p:txBody>
      </p:sp>
      <p:pic>
        <p:nvPicPr>
          <p:cNvPr id="8" name="Symbol zastępczy zawartości 7" title="Kucharz"/>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6896" y="1844824"/>
            <a:ext cx="2957173" cy="4320480"/>
          </a:xfrm>
        </p:spPr>
      </p:pic>
      <p:pic>
        <p:nvPicPr>
          <p:cNvPr id="9" name="Symbol zastępczy zawartości 8" title="Czapka kucharska, patelnia, łyżka"/>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7668344" y="332656"/>
            <a:ext cx="1004445" cy="953992"/>
          </a:xfrm>
        </p:spPr>
      </p:pic>
    </p:spTree>
  </p:cSld>
  <p:clrMapOvr>
    <a:masterClrMapping/>
  </p:clrMapOvr>
  <p:transition spd="med" advTm="120000">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Kuchnia koszerna w Trzebini</a:t>
            </a:r>
            <a:endParaRPr lang="pl-PL" sz="4200" dirty="0">
              <a:latin typeface="Source Sans Pro" panose="020B0503030403020204" pitchFamily="34" charset="-18"/>
            </a:endParaRPr>
          </a:p>
        </p:txBody>
      </p:sp>
      <p:sp>
        <p:nvSpPr>
          <p:cNvPr id="3" name="Symbol zastępczy tekstu 2"/>
          <p:cNvSpPr>
            <a:spLocks noGrp="1"/>
          </p:cNvSpPr>
          <p:nvPr>
            <p:ph type="body" idx="1"/>
          </p:nvPr>
        </p:nvSpPr>
        <p:spPr>
          <a:xfrm>
            <a:off x="571500" y="6009730"/>
            <a:ext cx="4040188" cy="715355"/>
          </a:xfrm>
        </p:spPr>
        <p:txBody>
          <a:bodyPr>
            <a:normAutofit fontScale="77500" lnSpcReduction="20000"/>
          </a:bodyPr>
          <a:lstStyle/>
          <a:p>
            <a:endParaRPr lang="pl-PL" sz="1000" cap="none" dirty="0" smtClean="0">
              <a:solidFill>
                <a:prstClr val="black"/>
              </a:solidFill>
            </a:endParaRPr>
          </a:p>
          <a:p>
            <a:r>
              <a:rPr lang="pl-PL" sz="1200" cap="none" dirty="0" smtClean="0">
                <a:solidFill>
                  <a:prstClr val="black"/>
                </a:solidFill>
                <a:latin typeface="Source Sans Pro" panose="020B0503030403020204" pitchFamily="34" charset="-18"/>
              </a:rPr>
              <a:t>Dwór </a:t>
            </a:r>
            <a:r>
              <a:rPr lang="pl-PL" sz="1200" cap="none" dirty="0">
                <a:solidFill>
                  <a:prstClr val="black"/>
                </a:solidFill>
                <a:latin typeface="Source Sans Pro" panose="020B0503030403020204" pitchFamily="34" charset="-18"/>
              </a:rPr>
              <a:t>Zieleniewskich w Trzebini   (foto:  J. </a:t>
            </a:r>
            <a:r>
              <a:rPr lang="pl-PL" sz="1200" cap="none" dirty="0" smtClean="0">
                <a:solidFill>
                  <a:prstClr val="black"/>
                </a:solidFill>
                <a:latin typeface="Source Sans Pro" panose="020B0503030403020204" pitchFamily="34" charset="-18"/>
              </a:rPr>
              <a:t>Piskorz</a:t>
            </a:r>
          </a:p>
          <a:p>
            <a:pPr lvl="0">
              <a:buClrTx/>
              <a:buSzTx/>
            </a:pPr>
            <a:endParaRPr lang="pl-PL" sz="1200" cap="none" dirty="0" smtClean="0">
              <a:solidFill>
                <a:prstClr val="black"/>
              </a:solidFill>
              <a:latin typeface="Source Sans Pro" panose="020B0503030403020204" pitchFamily="34" charset="-18"/>
            </a:endParaRPr>
          </a:p>
          <a:p>
            <a:pPr lvl="0">
              <a:buClrTx/>
              <a:buSzTx/>
            </a:pPr>
            <a:r>
              <a:rPr lang="pl-PL" sz="1200" cap="none" dirty="0" smtClean="0">
                <a:solidFill>
                  <a:prstClr val="black"/>
                </a:solidFill>
                <a:latin typeface="Source Sans Pro" panose="020B0503030403020204" pitchFamily="34" charset="-18"/>
              </a:rPr>
              <a:t>Restauracja </a:t>
            </a:r>
            <a:r>
              <a:rPr lang="pl-PL" sz="1200" cap="none" dirty="0">
                <a:solidFill>
                  <a:prstClr val="black"/>
                </a:solidFill>
                <a:latin typeface="Source Sans Pro" panose="020B0503030403020204" pitchFamily="34" charset="-18"/>
              </a:rPr>
              <a:t>„Dwór Zieleniewskich” mieści się  w piwnicach  zabytkowego dworu  (fotografię wnętrza zamieszczono za zgodą kierownictwa restauracji) </a:t>
            </a:r>
          </a:p>
          <a:p>
            <a:endParaRPr lang="pl-PL" dirty="0"/>
          </a:p>
        </p:txBody>
      </p:sp>
      <p:pic>
        <p:nvPicPr>
          <p:cNvPr id="11" name="Symbol zastępczy zawartości 10" title="Dwór Zieleniewskich oraz restauracj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27584" y="1556792"/>
            <a:ext cx="3096344" cy="4458735"/>
          </a:xfrm>
        </p:spPr>
      </p:pic>
      <p:sp>
        <p:nvSpPr>
          <p:cNvPr id="7" name="Symbol zastępczy tekstu 6"/>
          <p:cNvSpPr>
            <a:spLocks noGrp="1"/>
          </p:cNvSpPr>
          <p:nvPr>
            <p:ph type="body" sz="quarter" idx="3"/>
          </p:nvPr>
        </p:nvSpPr>
        <p:spPr>
          <a:xfrm>
            <a:off x="4283968" y="1988839"/>
            <a:ext cx="4752528" cy="2088233"/>
          </a:xfrm>
        </p:spPr>
        <p:txBody>
          <a:bodyPr>
            <a:normAutofit/>
          </a:bodyPr>
          <a:lstStyle/>
          <a:p>
            <a:pPr marL="118872" lvl="0">
              <a:buClr>
                <a:srgbClr val="F0AD00"/>
              </a:buClr>
            </a:pPr>
            <a:r>
              <a:rPr lang="pl-PL" sz="1200" u="sng" cap="none" dirty="0">
                <a:solidFill>
                  <a:srgbClr val="FF0000"/>
                </a:solidFill>
                <a:latin typeface="Source Sans Pro" panose="020B0503030403020204" pitchFamily="34" charset="-18"/>
              </a:rPr>
              <a:t>Restauracja „Dwór Zieleniewskich”</a:t>
            </a:r>
            <a:r>
              <a:rPr lang="pl-PL" sz="1200" cap="none" dirty="0">
                <a:solidFill>
                  <a:srgbClr val="FF0000"/>
                </a:solidFill>
                <a:latin typeface="Source Sans Pro" panose="020B0503030403020204" pitchFamily="34" charset="-18"/>
              </a:rPr>
              <a:t>, </a:t>
            </a:r>
            <a:r>
              <a:rPr lang="pl-PL" sz="1200" cap="none" dirty="0">
                <a:solidFill>
                  <a:prstClr val="black"/>
                </a:solidFill>
                <a:latin typeface="Source Sans Pro" panose="020B0503030403020204" pitchFamily="34" charset="-18"/>
              </a:rPr>
              <a:t>zatrudniająca </a:t>
            </a:r>
            <a:r>
              <a:rPr lang="pl-PL" sz="1200" cap="none" dirty="0" smtClean="0">
                <a:solidFill>
                  <a:prstClr val="black"/>
                </a:solidFill>
                <a:latin typeface="Source Sans Pro" panose="020B0503030403020204" pitchFamily="34" charset="-18"/>
              </a:rPr>
              <a:t>kucharza-specjalistę</a:t>
            </a:r>
            <a:r>
              <a:rPr lang="pl-PL" sz="1200" cap="none" dirty="0">
                <a:solidFill>
                  <a:prstClr val="black"/>
                </a:solidFill>
                <a:latin typeface="Source Sans Pro" panose="020B0503030403020204" pitchFamily="34" charset="-18"/>
              </a:rPr>
              <a:t> </a:t>
            </a:r>
            <a:r>
              <a:rPr lang="pl-PL" sz="1200" cap="none" dirty="0" smtClean="0">
                <a:solidFill>
                  <a:prstClr val="black"/>
                </a:solidFill>
                <a:latin typeface="Source Sans Pro" panose="020B0503030403020204" pitchFamily="34" charset="-18"/>
              </a:rPr>
              <a:t>od </a:t>
            </a:r>
            <a:r>
              <a:rPr lang="pl-PL" sz="1200" cap="none" dirty="0">
                <a:solidFill>
                  <a:prstClr val="black"/>
                </a:solidFill>
                <a:latin typeface="Source Sans Pro" panose="020B0503030403020204" pitchFamily="34" charset="-18"/>
              </a:rPr>
              <a:t>żydowskiej kuchni koszernej, oferuje na życzenie klientów dania koszerne z ryb (pstrągi, karpie).  </a:t>
            </a:r>
            <a:br>
              <a:rPr lang="pl-PL" sz="1200" cap="none" dirty="0">
                <a:solidFill>
                  <a:prstClr val="black"/>
                </a:solidFill>
                <a:latin typeface="Source Sans Pro" panose="020B0503030403020204" pitchFamily="34" charset="-18"/>
              </a:rPr>
            </a:br>
            <a:r>
              <a:rPr lang="pl-PL" sz="1200" cap="none" dirty="0">
                <a:solidFill>
                  <a:prstClr val="black"/>
                </a:solidFill>
                <a:latin typeface="Source Sans Pro" panose="020B0503030403020204" pitchFamily="34" charset="-18"/>
              </a:rPr>
              <a:t>Dania mięsne są możliwe do realizacji </a:t>
            </a:r>
            <a:r>
              <a:rPr lang="pl-PL" sz="1200" cap="none" dirty="0" smtClean="0">
                <a:solidFill>
                  <a:prstClr val="black"/>
                </a:solidFill>
                <a:latin typeface="Source Sans Pro" panose="020B0503030403020204" pitchFamily="34" charset="-18"/>
              </a:rPr>
              <a:t> po </a:t>
            </a:r>
            <a:r>
              <a:rPr lang="pl-PL" sz="1200" cap="none" dirty="0">
                <a:solidFill>
                  <a:prstClr val="black"/>
                </a:solidFill>
                <a:latin typeface="Source Sans Pro" panose="020B0503030403020204" pitchFamily="34" charset="-18"/>
              </a:rPr>
              <a:t>wcześniejszym uzgodnieniu  </a:t>
            </a:r>
            <a:r>
              <a:rPr lang="pl-PL" sz="1200" cap="none" dirty="0" smtClean="0">
                <a:solidFill>
                  <a:prstClr val="black"/>
                </a:solidFill>
                <a:latin typeface="Source Sans Pro" panose="020B0503030403020204" pitchFamily="34" charset="-18"/>
              </a:rPr>
              <a:t>z </a:t>
            </a:r>
            <a:r>
              <a:rPr lang="pl-PL" sz="1200" cap="none" dirty="0">
                <a:solidFill>
                  <a:prstClr val="black"/>
                </a:solidFill>
                <a:latin typeface="Source Sans Pro" panose="020B0503030403020204" pitchFamily="34" charset="-18"/>
              </a:rPr>
              <a:t>kierownictwem restauracji (zamówienie z tygodniowym wyprzedzeniem), z uwagi na konieczność sprowadzenia koszernego mięsa</a:t>
            </a:r>
            <a:r>
              <a:rPr lang="pl-PL" sz="1200" cap="none" dirty="0" smtClean="0">
                <a:solidFill>
                  <a:prstClr val="black"/>
                </a:solidFill>
                <a:latin typeface="Source Sans Pro" panose="020B0503030403020204" pitchFamily="34" charset="-18"/>
              </a:rPr>
              <a:t>.</a:t>
            </a:r>
            <a:endParaRPr lang="pl-PL" sz="1200" cap="none" dirty="0">
              <a:solidFill>
                <a:prstClr val="black"/>
              </a:solidFill>
              <a:latin typeface="Source Sans Pro" panose="020B0503030403020204" pitchFamily="34" charset="-18"/>
            </a:endParaRPr>
          </a:p>
        </p:txBody>
      </p:sp>
      <p:pic>
        <p:nvPicPr>
          <p:cNvPr id="15" name="Symbol zastępczy zawartości 14" title="Grafika_kucharz myjący ręce"/>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796136" y="3861048"/>
            <a:ext cx="2088232" cy="2867601"/>
          </a:xfrm>
        </p:spPr>
      </p:pic>
    </p:spTree>
  </p:cSld>
  <p:clrMapOvr>
    <a:masterClrMapping/>
  </p:clrMapOvr>
  <p:transition spd="med" advTm="140000">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sz="4000" dirty="0" smtClean="0"/>
              <a:t/>
            </a:r>
            <a:br>
              <a:rPr lang="pl-PL" sz="4000" dirty="0" smtClean="0"/>
            </a:br>
            <a:r>
              <a:rPr lang="pl-PL" sz="2700" dirty="0" smtClean="0">
                <a:latin typeface="Source Sans Pro" panose="020B0503030403020204" pitchFamily="34" charset="-18"/>
              </a:rPr>
              <a:t>Restauracja „Dwór  Zieleniewskich”  </a:t>
            </a:r>
            <a:br>
              <a:rPr lang="pl-PL" sz="2700" dirty="0" smtClean="0">
                <a:latin typeface="Source Sans Pro" panose="020B0503030403020204" pitchFamily="34" charset="-18"/>
              </a:rPr>
            </a:br>
            <a:r>
              <a:rPr lang="en-US" sz="2700" dirty="0" smtClean="0">
                <a:latin typeface="Source Sans Pro" panose="020B0503030403020204" pitchFamily="34" charset="-18"/>
              </a:rPr>
              <a:t>e-mail:  dwór@lir-portal.pl ,  www.lir-portal.pl</a:t>
            </a:r>
            <a:r>
              <a:rPr lang="pl-PL" sz="3600" dirty="0" smtClean="0"/>
              <a:t/>
            </a:r>
            <a:br>
              <a:rPr lang="pl-PL" sz="3600" dirty="0" smtClean="0"/>
            </a:br>
            <a:endParaRPr lang="pl-PL" sz="4000" dirty="0"/>
          </a:p>
        </p:txBody>
      </p:sp>
      <p:sp>
        <p:nvSpPr>
          <p:cNvPr id="3" name="Symbol zastępczy tekstu 2"/>
          <p:cNvSpPr>
            <a:spLocks noGrp="1"/>
          </p:cNvSpPr>
          <p:nvPr>
            <p:ph type="body" idx="1"/>
          </p:nvPr>
        </p:nvSpPr>
        <p:spPr>
          <a:xfrm>
            <a:off x="4860032" y="1988840"/>
            <a:ext cx="4040188" cy="4032448"/>
          </a:xfrm>
        </p:spPr>
        <p:txBody>
          <a:bodyPr>
            <a:normAutofit fontScale="55000" lnSpcReduction="20000"/>
          </a:bodyPr>
          <a:lstStyle/>
          <a:p>
            <a:pPr algn="ctr">
              <a:spcAft>
                <a:spcPts val="0"/>
              </a:spcAft>
            </a:pPr>
            <a:r>
              <a:rPr lang="pl-PL" sz="2500" u="sng" cap="none" dirty="0" smtClean="0">
                <a:solidFill>
                  <a:srgbClr val="000000"/>
                </a:solidFill>
                <a:latin typeface="Source Sans Pro" panose="020B0503030403020204" pitchFamily="34" charset="-18"/>
              </a:rPr>
              <a:t>Specjalne menu żydowskie</a:t>
            </a:r>
            <a:endParaRPr lang="pl-PL" sz="2500" cap="none" dirty="0" smtClean="0">
              <a:latin typeface="Source Sans Pro" panose="020B0503030403020204" pitchFamily="34" charset="-18"/>
              <a:ea typeface="Times New Roman"/>
            </a:endParaRPr>
          </a:p>
          <a:p>
            <a:pPr algn="ctr">
              <a:spcAft>
                <a:spcPts val="0"/>
              </a:spcAft>
            </a:pPr>
            <a:r>
              <a:rPr lang="pl-PL" sz="2500" u="sng" cap="none" dirty="0" smtClean="0">
                <a:solidFill>
                  <a:srgbClr val="FF0000"/>
                </a:solidFill>
                <a:latin typeface="Source Sans Pro" panose="020B0503030403020204" pitchFamily="34" charset="-18"/>
              </a:rPr>
              <a:t>Special jewish menu</a:t>
            </a:r>
            <a:endParaRPr lang="pl-PL" sz="2500" cap="none" dirty="0" smtClean="0">
              <a:latin typeface="Source Sans Pro" panose="020B0503030403020204" pitchFamily="34" charset="-18"/>
              <a:ea typeface="Times New Roman"/>
            </a:endParaRPr>
          </a:p>
          <a:p>
            <a:pPr>
              <a:spcAft>
                <a:spcPts val="0"/>
              </a:spcAft>
            </a:pPr>
            <a:endParaRPr lang="pl-PL" sz="2500" cap="none" dirty="0" smtClean="0">
              <a:solidFill>
                <a:srgbClr val="000000"/>
              </a:solidFill>
              <a:latin typeface="Source Sans Pro" panose="020B0503030403020204" pitchFamily="34" charset="-18"/>
            </a:endParaRPr>
          </a:p>
          <a:p>
            <a:pPr>
              <a:spcAft>
                <a:spcPts val="0"/>
              </a:spcAft>
            </a:pPr>
            <a:r>
              <a:rPr lang="pl-PL" sz="2500" cap="none" dirty="0" smtClean="0">
                <a:solidFill>
                  <a:srgbClr val="000000"/>
                </a:solidFill>
                <a:latin typeface="Source Sans Pro" panose="020B0503030403020204" pitchFamily="34" charset="-18"/>
              </a:rPr>
              <a:t>„Dwór Zieleniewskich” oferuje także pokoje hotelowe – 5 pokoi 1 osobowych, 4 pokoje 2 osobowe, 1 pokój lux (4 osobowy). Cennik (ceny brutto): pokój jednoosobowy 150 zł, pokój dwuosobowy 220 zł, pokój trzyosobowy 250 zł, pokój lux 300 zł, dostawka 60 zł, łódeczko dla niemowlaków 25 zł. Cena zawiera śniadanie oraz parking. Dzieci do lat 6 w pokoju z rodzicami gratis. </a:t>
            </a:r>
            <a:r>
              <a:rPr lang="en-US" sz="2500" cap="none" dirty="0" smtClean="0">
                <a:solidFill>
                  <a:srgbClr val="000000"/>
                </a:solidFill>
                <a:latin typeface="Source Sans Pro" panose="020B0503030403020204" pitchFamily="34" charset="-18"/>
              </a:rPr>
              <a:t>Zwierzęta 20 zł/doba . parking bezpłatny.</a:t>
            </a:r>
            <a:endParaRPr lang="pl-PL" sz="2500" cap="none" dirty="0" smtClean="0">
              <a:solidFill>
                <a:srgbClr val="000000"/>
              </a:solidFill>
              <a:latin typeface="Source Sans Pro" panose="020B0503030403020204" pitchFamily="34" charset="-18"/>
            </a:endParaRPr>
          </a:p>
          <a:p>
            <a:pPr>
              <a:spcAft>
                <a:spcPts val="0"/>
              </a:spcAft>
            </a:pPr>
            <a:endParaRPr lang="pl-PL" sz="2500" cap="none" dirty="0" smtClean="0">
              <a:latin typeface="Source Sans Pro" panose="020B0503030403020204" pitchFamily="34" charset="-18"/>
              <a:ea typeface="Times New Roman"/>
            </a:endParaRPr>
          </a:p>
          <a:p>
            <a:pPr>
              <a:spcAft>
                <a:spcPts val="0"/>
              </a:spcAft>
            </a:pPr>
            <a:r>
              <a:rPr lang="en-US" sz="2500" cap="none" dirty="0" smtClean="0">
                <a:solidFill>
                  <a:srgbClr val="FF0000"/>
                </a:solidFill>
                <a:latin typeface="Source Sans Pro" panose="020B0503030403020204" pitchFamily="34" charset="-18"/>
              </a:rPr>
              <a:t>Invite you to „Zieleniewski mansion” –  5 single rooms, 3 double rooms, 1 lux room ( for 4 people). Prices (gross prices): single room 150 zł, double room  220 zł,  triple room 250 zł, lux room 300 zł, rollaway bed 60 zł, child’s bed ( crib) 25 zł. The above mentioned prices are inclusive of breakfast and car park. Under 6 years of age children stay free of charge. Animals 20 zł/day &amp; night. Manned car park- free of charge.</a:t>
            </a:r>
            <a:endParaRPr lang="pl-PL" sz="2500" cap="none" dirty="0" smtClean="0">
              <a:latin typeface="Source Sans Pro" panose="020B0503030403020204" pitchFamily="34" charset="-18"/>
              <a:ea typeface="Times New Roman"/>
            </a:endParaRPr>
          </a:p>
          <a:p>
            <a:endParaRPr lang="pl-PL" dirty="0"/>
          </a:p>
        </p:txBody>
      </p:sp>
      <p:pic>
        <p:nvPicPr>
          <p:cNvPr id="11" name="Symbol zastępczy zawartości 10" title="Logo Restauracji w Dworze Zieleniewskich"/>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32240" y="188640"/>
            <a:ext cx="1895265" cy="1097243"/>
          </a:xfrm>
        </p:spPr>
      </p:pic>
      <p:sp>
        <p:nvSpPr>
          <p:cNvPr id="6" name="Symbol zastępczy tekstu 5"/>
          <p:cNvSpPr>
            <a:spLocks noGrp="1"/>
          </p:cNvSpPr>
          <p:nvPr>
            <p:ph type="body" sz="quarter" idx="3"/>
          </p:nvPr>
        </p:nvSpPr>
        <p:spPr>
          <a:xfrm>
            <a:off x="467544" y="5085184"/>
            <a:ext cx="4041775" cy="1584176"/>
          </a:xfrm>
        </p:spPr>
        <p:txBody>
          <a:bodyPr>
            <a:normAutofit/>
          </a:bodyPr>
          <a:lstStyle/>
          <a:p>
            <a:pPr lvl="0" algn="ctr">
              <a:buClr>
                <a:srgbClr val="F0AD00"/>
              </a:buClr>
            </a:pPr>
            <a:endParaRPr lang="pl-PL" sz="1200" cap="none" dirty="0">
              <a:solidFill>
                <a:srgbClr val="FF0000"/>
              </a:solidFill>
              <a:latin typeface="Source Sans Pro" panose="020B0503030403020204" pitchFamily="34" charset="-18"/>
            </a:endParaRPr>
          </a:p>
          <a:p>
            <a:pPr lvl="0" algn="ctr">
              <a:buClrTx/>
              <a:buSzTx/>
            </a:pPr>
            <a:r>
              <a:rPr lang="pl-PL" sz="1200" cap="none" dirty="0">
                <a:solidFill>
                  <a:prstClr val="white"/>
                </a:solidFill>
                <a:latin typeface="Source Sans Pro" panose="020B0503030403020204" pitchFamily="34" charset="-18"/>
              </a:rPr>
              <a:t> </a:t>
            </a:r>
            <a:r>
              <a:rPr lang="pl-PL" sz="1200" cap="none" dirty="0">
                <a:solidFill>
                  <a:prstClr val="black"/>
                </a:solidFill>
                <a:latin typeface="Source Sans Pro" panose="020B0503030403020204" pitchFamily="34" charset="-18"/>
              </a:rPr>
              <a:t>Restauracja </a:t>
            </a:r>
            <a:br>
              <a:rPr lang="pl-PL" sz="1200" cap="none" dirty="0">
                <a:solidFill>
                  <a:prstClr val="black"/>
                </a:solidFill>
                <a:latin typeface="Source Sans Pro" panose="020B0503030403020204" pitchFamily="34" charset="-18"/>
              </a:rPr>
            </a:br>
            <a:r>
              <a:rPr lang="pl-PL" sz="1200" cap="none" dirty="0" smtClean="0">
                <a:solidFill>
                  <a:prstClr val="black"/>
                </a:solidFill>
                <a:latin typeface="Source Sans Pro" panose="020B0503030403020204" pitchFamily="34" charset="-18"/>
              </a:rPr>
              <a:t>„Dwór Zieleniewskich”, Trzebinia </a:t>
            </a:r>
            <a:r>
              <a:rPr lang="pl-PL" sz="1200" cap="none" dirty="0">
                <a:solidFill>
                  <a:prstClr val="black"/>
                </a:solidFill>
                <a:latin typeface="Source Sans Pro" panose="020B0503030403020204" pitchFamily="34" charset="-18"/>
              </a:rPr>
              <a:t/>
            </a:r>
            <a:br>
              <a:rPr lang="pl-PL" sz="1200" cap="none" dirty="0">
                <a:solidFill>
                  <a:prstClr val="black"/>
                </a:solidFill>
                <a:latin typeface="Source Sans Pro" panose="020B0503030403020204" pitchFamily="34" charset="-18"/>
              </a:rPr>
            </a:br>
            <a:r>
              <a:rPr lang="pl-PL" sz="1200" cap="none" dirty="0">
                <a:solidFill>
                  <a:prstClr val="black"/>
                </a:solidFill>
                <a:latin typeface="Source Sans Pro" panose="020B0503030403020204" pitchFamily="34" charset="-18"/>
              </a:rPr>
              <a:t>ul. Piłsudskiego 47a,  </a:t>
            </a:r>
            <a:br>
              <a:rPr lang="pl-PL" sz="1200" cap="none" dirty="0">
                <a:solidFill>
                  <a:prstClr val="black"/>
                </a:solidFill>
                <a:latin typeface="Source Sans Pro" panose="020B0503030403020204" pitchFamily="34" charset="-18"/>
              </a:rPr>
            </a:br>
            <a:r>
              <a:rPr lang="pl-PL" sz="1200" cap="none" dirty="0">
                <a:solidFill>
                  <a:prstClr val="black"/>
                </a:solidFill>
                <a:latin typeface="Source Sans Pro" panose="020B0503030403020204" pitchFamily="34" charset="-18"/>
              </a:rPr>
              <a:t>32-540 </a:t>
            </a:r>
            <a:r>
              <a:rPr lang="pl-PL" sz="1200" cap="none" dirty="0" smtClean="0">
                <a:solidFill>
                  <a:prstClr val="black"/>
                </a:solidFill>
                <a:latin typeface="Source Sans Pro" panose="020B0503030403020204" pitchFamily="34" charset="-18"/>
              </a:rPr>
              <a:t>Trzebinia </a:t>
            </a:r>
            <a:r>
              <a:rPr lang="pl-PL" sz="1200" cap="none" dirty="0">
                <a:solidFill>
                  <a:prstClr val="black"/>
                </a:solidFill>
                <a:latin typeface="Source Sans Pro" panose="020B0503030403020204" pitchFamily="34" charset="-18"/>
              </a:rPr>
              <a:t>- </a:t>
            </a:r>
            <a:r>
              <a:rPr lang="pl-PL" sz="1200" cap="none" dirty="0" smtClean="0">
                <a:solidFill>
                  <a:prstClr val="black"/>
                </a:solidFill>
                <a:latin typeface="Source Sans Pro" panose="020B0503030403020204" pitchFamily="34" charset="-18"/>
              </a:rPr>
              <a:t>Lidia </a:t>
            </a:r>
            <a:r>
              <a:rPr lang="pl-PL" sz="1200" cap="none" dirty="0">
                <a:solidFill>
                  <a:prstClr val="black"/>
                </a:solidFill>
                <a:latin typeface="Source Sans Pro" panose="020B0503030403020204" pitchFamily="34" charset="-18"/>
              </a:rPr>
              <a:t>łatka </a:t>
            </a:r>
            <a:br>
              <a:rPr lang="pl-PL" sz="1200" cap="none" dirty="0">
                <a:solidFill>
                  <a:prstClr val="black"/>
                </a:solidFill>
                <a:latin typeface="Source Sans Pro" panose="020B0503030403020204" pitchFamily="34" charset="-18"/>
              </a:rPr>
            </a:br>
            <a:r>
              <a:rPr lang="pl-PL" sz="1200" cap="none" dirty="0">
                <a:solidFill>
                  <a:prstClr val="black"/>
                </a:solidFill>
                <a:latin typeface="Source Sans Pro" panose="020B0503030403020204" pitchFamily="34" charset="-18"/>
              </a:rPr>
              <a:t> tel. </a:t>
            </a:r>
            <a:r>
              <a:rPr lang="pl-PL" sz="1200" cap="none" dirty="0">
                <a:solidFill>
                  <a:srgbClr val="6BB76D">
                    <a:lumMod val="50000"/>
                  </a:srgbClr>
                </a:solidFill>
                <a:latin typeface="Source Sans Pro" panose="020B0503030403020204" pitchFamily="34" charset="-18"/>
              </a:rPr>
              <a:t>32 6110 905 </a:t>
            </a:r>
            <a:r>
              <a:rPr lang="pl-PL" sz="1200" cap="none" dirty="0">
                <a:solidFill>
                  <a:prstClr val="black"/>
                </a:solidFill>
                <a:latin typeface="Source Sans Pro" panose="020B0503030403020204" pitchFamily="34" charset="-18"/>
              </a:rPr>
              <a:t>  </a:t>
            </a:r>
            <a:br>
              <a:rPr lang="pl-PL" sz="1200" cap="none" dirty="0">
                <a:solidFill>
                  <a:prstClr val="black"/>
                </a:solidFill>
                <a:latin typeface="Source Sans Pro" panose="020B0503030403020204" pitchFamily="34" charset="-18"/>
              </a:rPr>
            </a:br>
            <a:r>
              <a:rPr lang="pl-PL" sz="1200" cap="none" dirty="0">
                <a:solidFill>
                  <a:srgbClr val="6BB76D">
                    <a:lumMod val="50000"/>
                  </a:srgbClr>
                </a:solidFill>
                <a:latin typeface="Source Sans Pro" panose="020B0503030403020204" pitchFamily="34" charset="-18"/>
              </a:rPr>
              <a:t>605 444 498</a:t>
            </a:r>
          </a:p>
          <a:p>
            <a:endParaRPr lang="pl-PL" sz="1050" dirty="0"/>
          </a:p>
        </p:txBody>
      </p:sp>
      <p:pic>
        <p:nvPicPr>
          <p:cNvPr id="13" name="Symbol zastępczy zawartości 12" title="Restauracja Dwór Zieleniewskich"/>
          <p:cNvPicPr>
            <a:picLocks noGrp="1" noChangeAspect="1"/>
          </p:cNvPicPr>
          <p:nvPr>
            <p:ph sz="quarter" idx="4"/>
          </p:nvPr>
        </p:nvPicPr>
        <p:blipFill>
          <a:blip r:embed="rId3" cstate="print"/>
          <a:stretch>
            <a:fillRect/>
          </a:stretch>
        </p:blipFill>
        <p:spPr>
          <a:xfrm>
            <a:off x="467544" y="1916832"/>
            <a:ext cx="4041775" cy="3031331"/>
          </a:xfrm>
          <a:effectLst>
            <a:glow rad="101600">
              <a:srgbClr val="0070C0">
                <a:alpha val="60000"/>
              </a:srgbClr>
            </a:glow>
          </a:effectLst>
        </p:spPr>
      </p:pic>
    </p:spTree>
  </p:cSld>
  <p:clrMapOvr>
    <a:masterClrMapping/>
  </p:clrMapOvr>
  <p:transition spd="med" advTm="180000">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251520" y="152400"/>
            <a:ext cx="8435280" cy="1251062"/>
          </a:xfrm>
        </p:spPr>
        <p:txBody>
          <a:bodyPr>
            <a:normAutofit fontScale="90000"/>
          </a:bodyPr>
          <a:lstStyle/>
          <a:p>
            <a:r>
              <a:rPr lang="pl-PL" sz="4000" dirty="0" smtClean="0"/>
              <a:t/>
            </a:r>
            <a:br>
              <a:rPr lang="pl-PL" sz="4000" dirty="0" smtClean="0"/>
            </a:br>
            <a:r>
              <a:rPr lang="pl-PL" sz="4000" dirty="0">
                <a:latin typeface="Source Sans Pro" panose="020B0503030403020204" pitchFamily="34" charset="-18"/>
              </a:rPr>
              <a:t>K</a:t>
            </a:r>
            <a:r>
              <a:rPr lang="pl-PL" sz="4000" dirty="0" smtClean="0">
                <a:latin typeface="Source Sans Pro" panose="020B0503030403020204" pitchFamily="34" charset="-18"/>
              </a:rPr>
              <a:t>uchnia koszerna w Trzebini</a:t>
            </a:r>
            <a:r>
              <a:rPr lang="pl-PL" sz="3600" dirty="0" smtClean="0">
                <a:latin typeface="Source Sans Pro" panose="020B0503030403020204" pitchFamily="34" charset="-18"/>
              </a:rPr>
              <a:t/>
            </a:r>
            <a:br>
              <a:rPr lang="pl-PL" sz="3600" dirty="0" smtClean="0">
                <a:latin typeface="Source Sans Pro" panose="020B0503030403020204" pitchFamily="34" charset="-18"/>
              </a:rPr>
            </a:br>
            <a:r>
              <a:rPr lang="pl-PL" sz="3600" dirty="0" smtClean="0">
                <a:latin typeface="Source Sans Pro" panose="020B0503030403020204" pitchFamily="34" charset="-18"/>
              </a:rPr>
              <a:t> </a:t>
            </a:r>
            <a:r>
              <a:rPr lang="pl-PL" sz="3100" dirty="0" smtClean="0">
                <a:latin typeface="Source Sans Pro" panose="020B0503030403020204" pitchFamily="34" charset="-18"/>
              </a:rPr>
              <a:t>- Restauracja „Dwór  Zieleniewskich”  </a:t>
            </a:r>
            <a:r>
              <a:rPr lang="pl-PL" sz="2200" dirty="0" smtClean="0">
                <a:latin typeface="Source Sans Pro" panose="020B0503030403020204" pitchFamily="34" charset="-18"/>
              </a:rPr>
              <a:t/>
            </a:r>
            <a:br>
              <a:rPr lang="pl-PL" sz="2200" dirty="0" smtClean="0">
                <a:latin typeface="Source Sans Pro" panose="020B0503030403020204" pitchFamily="34" charset="-18"/>
              </a:rPr>
            </a:br>
            <a:r>
              <a:rPr lang="en-US" sz="2200" dirty="0" smtClean="0">
                <a:latin typeface="Source Sans Pro" panose="020B0503030403020204" pitchFamily="34" charset="-18"/>
              </a:rPr>
              <a:t>e-mail:  dwór@lir-portal.pl ,  www.lir-portal.pl</a:t>
            </a:r>
            <a:r>
              <a:rPr lang="pl-PL" sz="3600" dirty="0" smtClean="0"/>
              <a:t/>
            </a:r>
            <a:br>
              <a:rPr lang="pl-PL" sz="3600" dirty="0" smtClean="0"/>
            </a:br>
            <a:endParaRPr lang="pl-PL" sz="4000" dirty="0"/>
          </a:p>
        </p:txBody>
      </p:sp>
      <p:sp>
        <p:nvSpPr>
          <p:cNvPr id="6" name="Symbol zastępczy tekstu 5"/>
          <p:cNvSpPr>
            <a:spLocks noGrp="1"/>
          </p:cNvSpPr>
          <p:nvPr>
            <p:ph type="body" idx="1"/>
          </p:nvPr>
        </p:nvSpPr>
        <p:spPr>
          <a:xfrm>
            <a:off x="179512" y="1534950"/>
            <a:ext cx="4560895" cy="5301208"/>
          </a:xfrm>
          <a:solidFill>
            <a:schemeClr val="accent4">
              <a:lumMod val="40000"/>
              <a:lumOff val="60000"/>
            </a:schemeClr>
          </a:solidFill>
        </p:spPr>
        <p:txBody>
          <a:bodyPr>
            <a:normAutofit fontScale="25000" lnSpcReduction="20000"/>
          </a:bodyPr>
          <a:lstStyle/>
          <a:p>
            <a:pPr>
              <a:lnSpc>
                <a:spcPct val="120000"/>
              </a:lnSpc>
            </a:pPr>
            <a:endParaRPr lang="pl-PL" sz="4800" cap="none" dirty="0" smtClean="0">
              <a:solidFill>
                <a:srgbClr val="000000"/>
              </a:solidFill>
              <a:latin typeface="Source Sans Pro" panose="020B0503030403020204" pitchFamily="34" charset="-18"/>
            </a:endParaRPr>
          </a:p>
          <a:p>
            <a:pPr>
              <a:lnSpc>
                <a:spcPct val="120000"/>
              </a:lnSpc>
            </a:pPr>
            <a:endParaRPr lang="pl-PL" sz="4800" cap="none" dirty="0">
              <a:solidFill>
                <a:srgbClr val="000000"/>
              </a:solidFill>
              <a:latin typeface="Source Sans Pro" panose="020B0503030403020204" pitchFamily="34" charset="-18"/>
            </a:endParaRPr>
          </a:p>
          <a:p>
            <a:pPr>
              <a:lnSpc>
                <a:spcPct val="120000"/>
              </a:lnSpc>
            </a:pPr>
            <a:r>
              <a:rPr lang="pl-PL" sz="4400" cap="none" dirty="0" smtClean="0">
                <a:solidFill>
                  <a:srgbClr val="000000"/>
                </a:solidFill>
                <a:latin typeface="Source Sans Pro" panose="020B0503030403020204" pitchFamily="34" charset="-18"/>
              </a:rPr>
              <a:t>Restauracja </a:t>
            </a:r>
            <a:r>
              <a:rPr lang="pl-PL" sz="4400" cap="none" dirty="0" smtClean="0">
                <a:solidFill>
                  <a:srgbClr val="000000"/>
                </a:solidFill>
                <a:latin typeface="Source Sans Pro" panose="020B0503030403020204" pitchFamily="34" charset="-18"/>
              </a:rPr>
              <a:t>„Dwór Zieleniewskich” poleca:</a:t>
            </a:r>
            <a:endParaRPr lang="pl-PL" sz="4400" cap="none" dirty="0" smtClean="0">
              <a:latin typeface="Source Sans Pro" panose="020B0503030403020204" pitchFamily="34" charset="-18"/>
              <a:ea typeface="Times New Roman"/>
            </a:endParaRPr>
          </a:p>
          <a:p>
            <a:pPr>
              <a:lnSpc>
                <a:spcPct val="120000"/>
              </a:lnSpc>
            </a:pPr>
            <a:r>
              <a:rPr lang="pl-PL" sz="4400" cap="none" dirty="0" smtClean="0">
                <a:solidFill>
                  <a:srgbClr val="FF0000"/>
                </a:solidFill>
                <a:latin typeface="Source Sans Pro" panose="020B0503030403020204" pitchFamily="34" charset="-18"/>
              </a:rPr>
              <a:t>Restaurant „Zieleniewski </a:t>
            </a:r>
            <a:r>
              <a:rPr lang="pl-PL" sz="4400" cap="none" dirty="0">
                <a:solidFill>
                  <a:srgbClr val="FF0000"/>
                </a:solidFill>
                <a:latin typeface="Source Sans Pro" panose="020B0503030403020204" pitchFamily="34" charset="-18"/>
              </a:rPr>
              <a:t>M</a:t>
            </a:r>
            <a:r>
              <a:rPr lang="pl-PL" sz="4400" cap="none" dirty="0" smtClean="0">
                <a:solidFill>
                  <a:srgbClr val="FF0000"/>
                </a:solidFill>
                <a:latin typeface="Source Sans Pro" panose="020B0503030403020204" pitchFamily="34" charset="-18"/>
              </a:rPr>
              <a:t>ansion” advices</a:t>
            </a:r>
            <a:r>
              <a:rPr lang="pl-PL" sz="4400" cap="none" dirty="0" smtClean="0">
                <a:solidFill>
                  <a:srgbClr val="FF0000"/>
                </a:solidFill>
                <a:latin typeface="Source Sans Pro" panose="020B0503030403020204" pitchFamily="34" charset="-18"/>
              </a:rPr>
              <a:t>:</a:t>
            </a:r>
            <a:endParaRPr lang="pl-PL" sz="4400" cap="none" dirty="0" smtClean="0">
              <a:latin typeface="Source Sans Pro" panose="020B0503030403020204" pitchFamily="34" charset="-18"/>
              <a:ea typeface="Calibri"/>
              <a:cs typeface="Times New Roman"/>
            </a:endParaRPr>
          </a:p>
          <a:p>
            <a:pPr marL="342900" indent="-342900">
              <a:lnSpc>
                <a:spcPct val="120000"/>
              </a:lnSpc>
              <a:buFont typeface="Wingdings" panose="05000000000000000000" pitchFamily="2" charset="2"/>
              <a:buChar char="§"/>
            </a:pPr>
            <a:r>
              <a:rPr lang="en-US" sz="4400" cap="none" dirty="0" smtClean="0">
                <a:solidFill>
                  <a:srgbClr val="000000"/>
                </a:solidFill>
                <a:latin typeface="Source Sans Pro" panose="020B0503030403020204" pitchFamily="34" charset="-18"/>
              </a:rPr>
              <a:t>Zupa kalafiorowa</a:t>
            </a:r>
            <a:endParaRPr lang="pl-PL" sz="4400" cap="none" dirty="0" smtClean="0">
              <a:latin typeface="Source Sans Pro" panose="020B0503030403020204" pitchFamily="34" charset="-18"/>
              <a:ea typeface="Calibri"/>
              <a:cs typeface="Times New Roman"/>
            </a:endParaRPr>
          </a:p>
          <a:p>
            <a:pPr>
              <a:lnSpc>
                <a:spcPct val="120000"/>
              </a:lnSpc>
            </a:pPr>
            <a:r>
              <a:rPr lang="en-US" sz="4400" i="1" cap="none" dirty="0" smtClean="0">
                <a:solidFill>
                  <a:srgbClr val="FF0000"/>
                </a:solidFill>
                <a:latin typeface="Source Sans Pro" panose="020B0503030403020204" pitchFamily="34" charset="-18"/>
              </a:rPr>
              <a:t>Cauliflower soup</a:t>
            </a:r>
            <a:endParaRPr lang="pl-PL" sz="4400" cap="none" dirty="0" smtClean="0">
              <a:latin typeface="Source Sans Pro" panose="020B0503030403020204" pitchFamily="34" charset="-18"/>
              <a:ea typeface="Times New Roman"/>
            </a:endParaRPr>
          </a:p>
          <a:p>
            <a:pPr marL="342900" indent="-342900">
              <a:lnSpc>
                <a:spcPct val="120000"/>
              </a:lnSpc>
              <a:buFont typeface="Arial" panose="020B0604020202020204" pitchFamily="34" charset="0"/>
              <a:buChar char="•"/>
            </a:pPr>
            <a:r>
              <a:rPr lang="en-US" sz="4400" cap="none" dirty="0" smtClean="0">
                <a:solidFill>
                  <a:srgbClr val="000000"/>
                </a:solidFill>
                <a:latin typeface="Source Sans Pro" panose="020B0503030403020204" pitchFamily="34" charset="-18"/>
              </a:rPr>
              <a:t>Rosół koszerny z fasolą</a:t>
            </a:r>
            <a:endParaRPr lang="pl-PL" sz="4400" cap="none" dirty="0" smtClean="0">
              <a:latin typeface="Source Sans Pro" panose="020B0503030403020204" pitchFamily="34" charset="-18"/>
              <a:ea typeface="Calibri"/>
              <a:cs typeface="Times New Roman"/>
            </a:endParaRPr>
          </a:p>
          <a:p>
            <a:pPr>
              <a:lnSpc>
                <a:spcPct val="120000"/>
              </a:lnSpc>
            </a:pPr>
            <a:r>
              <a:rPr lang="en-US" sz="4400" i="1" cap="none" dirty="0" smtClean="0">
                <a:solidFill>
                  <a:srgbClr val="FF0000"/>
                </a:solidFill>
                <a:latin typeface="Source Sans Pro" panose="020B0503030403020204" pitchFamily="34" charset="-18"/>
              </a:rPr>
              <a:t>Kosher chicken broth with beans</a:t>
            </a:r>
            <a:endParaRPr lang="pl-PL" sz="4400" cap="none" dirty="0" smtClean="0">
              <a:latin typeface="Source Sans Pro" panose="020B0503030403020204" pitchFamily="34" charset="-18"/>
              <a:ea typeface="Times New Roman"/>
            </a:endParaRPr>
          </a:p>
          <a:p>
            <a:pPr marL="342900" indent="-342900">
              <a:lnSpc>
                <a:spcPct val="120000"/>
              </a:lnSpc>
              <a:buFont typeface="Arial" panose="020B0604020202020204" pitchFamily="34" charset="0"/>
              <a:buChar char="•"/>
            </a:pPr>
            <a:r>
              <a:rPr lang="en-US" sz="4400" cap="none" dirty="0" smtClean="0">
                <a:solidFill>
                  <a:srgbClr val="000000"/>
                </a:solidFill>
                <a:latin typeface="Source Sans Pro" panose="020B0503030403020204" pitchFamily="34" charset="-18"/>
              </a:rPr>
              <a:t>Czulet wołowy</a:t>
            </a:r>
            <a:endParaRPr lang="pl-PL" sz="4400" cap="none" dirty="0" smtClean="0">
              <a:latin typeface="Source Sans Pro" panose="020B0503030403020204" pitchFamily="34" charset="-18"/>
              <a:ea typeface="Calibri"/>
              <a:cs typeface="Times New Roman"/>
            </a:endParaRPr>
          </a:p>
          <a:p>
            <a:pPr>
              <a:lnSpc>
                <a:spcPct val="120000"/>
              </a:lnSpc>
            </a:pPr>
            <a:r>
              <a:rPr lang="en-US" sz="4400" i="1" cap="none" dirty="0" smtClean="0">
                <a:solidFill>
                  <a:srgbClr val="FF0000"/>
                </a:solidFill>
                <a:latin typeface="Source Sans Pro" panose="020B0503030403020204" pitchFamily="34" charset="-18"/>
              </a:rPr>
              <a:t>Beef cholent</a:t>
            </a:r>
            <a:endParaRPr lang="pl-PL" sz="4400" cap="none" dirty="0" smtClean="0">
              <a:latin typeface="Source Sans Pro" panose="020B0503030403020204" pitchFamily="34" charset="-18"/>
              <a:ea typeface="Times New Roman"/>
            </a:endParaRPr>
          </a:p>
          <a:p>
            <a:pPr marL="342900" indent="-342900">
              <a:lnSpc>
                <a:spcPct val="120000"/>
              </a:lnSpc>
              <a:buFont typeface="Arial" panose="020B0604020202020204" pitchFamily="34" charset="0"/>
              <a:buChar char="•"/>
            </a:pPr>
            <a:r>
              <a:rPr lang="en-US" sz="4400" cap="none" dirty="0" smtClean="0">
                <a:solidFill>
                  <a:srgbClr val="000000"/>
                </a:solidFill>
                <a:latin typeface="Source Sans Pro" panose="020B0503030403020204" pitchFamily="34" charset="-18"/>
              </a:rPr>
              <a:t>Szaszłyki z mięsa mielonego</a:t>
            </a:r>
            <a:endParaRPr lang="pl-PL" sz="4400" cap="none" dirty="0" smtClean="0">
              <a:latin typeface="Source Sans Pro" panose="020B0503030403020204" pitchFamily="34" charset="-18"/>
              <a:ea typeface="Calibri"/>
              <a:cs typeface="Times New Roman"/>
            </a:endParaRPr>
          </a:p>
          <a:p>
            <a:pPr>
              <a:lnSpc>
                <a:spcPct val="120000"/>
              </a:lnSpc>
            </a:pPr>
            <a:r>
              <a:rPr lang="en-US" sz="4400" i="1" cap="none" dirty="0" smtClean="0">
                <a:solidFill>
                  <a:srgbClr val="FF0000"/>
                </a:solidFill>
                <a:latin typeface="Source Sans Pro" panose="020B0503030403020204" pitchFamily="34" charset="-18"/>
              </a:rPr>
              <a:t>Minced meat shashlik</a:t>
            </a:r>
            <a:endParaRPr lang="pl-PL" sz="4400" cap="none" dirty="0" smtClean="0">
              <a:latin typeface="Source Sans Pro" panose="020B0503030403020204" pitchFamily="34" charset="-18"/>
              <a:ea typeface="Times New Roman"/>
            </a:endParaRPr>
          </a:p>
          <a:p>
            <a:pPr marL="342900" indent="-342900">
              <a:lnSpc>
                <a:spcPct val="120000"/>
              </a:lnSpc>
              <a:buFont typeface="Arial" panose="020B0604020202020204" pitchFamily="34" charset="0"/>
              <a:buChar char="•"/>
            </a:pPr>
            <a:r>
              <a:rPr lang="pl-PL" sz="4400" cap="none" dirty="0" smtClean="0">
                <a:solidFill>
                  <a:srgbClr val="000000"/>
                </a:solidFill>
                <a:latin typeface="Source Sans Pro" panose="020B0503030403020204" pitchFamily="34" charset="-18"/>
              </a:rPr>
              <a:t>Roladki z pstrąga z kluseczkami</a:t>
            </a:r>
            <a:endParaRPr lang="pl-PL" sz="4400" cap="none" dirty="0" smtClean="0">
              <a:latin typeface="Source Sans Pro" panose="020B0503030403020204" pitchFamily="34" charset="-18"/>
              <a:ea typeface="Calibri"/>
              <a:cs typeface="Times New Roman"/>
            </a:endParaRPr>
          </a:p>
          <a:p>
            <a:pPr>
              <a:lnSpc>
                <a:spcPct val="120000"/>
              </a:lnSpc>
            </a:pPr>
            <a:r>
              <a:rPr lang="en-US" sz="4400" i="1" cap="none" dirty="0" smtClean="0">
                <a:solidFill>
                  <a:srgbClr val="FF0000"/>
                </a:solidFill>
                <a:latin typeface="Source Sans Pro" panose="020B0503030403020204" pitchFamily="34" charset="-18"/>
              </a:rPr>
              <a:t>Trout roulades with potatoe noodles</a:t>
            </a:r>
            <a:endParaRPr lang="pl-PL" sz="4400" cap="none" dirty="0" smtClean="0">
              <a:latin typeface="Source Sans Pro" panose="020B0503030403020204" pitchFamily="34" charset="-18"/>
              <a:ea typeface="Times New Roman"/>
            </a:endParaRPr>
          </a:p>
          <a:p>
            <a:pPr marL="342900" indent="-342900">
              <a:lnSpc>
                <a:spcPct val="120000"/>
              </a:lnSpc>
              <a:buFont typeface="Arial" panose="020B0604020202020204" pitchFamily="34" charset="0"/>
              <a:buChar char="•"/>
            </a:pPr>
            <a:r>
              <a:rPr lang="en-US" sz="4400" cap="none" dirty="0" smtClean="0">
                <a:solidFill>
                  <a:srgbClr val="000000"/>
                </a:solidFill>
                <a:latin typeface="Source Sans Pro" panose="020B0503030403020204" pitchFamily="34" charset="-18"/>
              </a:rPr>
              <a:t>Kugel </a:t>
            </a:r>
            <a:endParaRPr lang="pl-PL" sz="4400" cap="none" dirty="0" smtClean="0">
              <a:latin typeface="Source Sans Pro" panose="020B0503030403020204" pitchFamily="34" charset="-18"/>
              <a:ea typeface="Calibri"/>
              <a:cs typeface="Times New Roman"/>
            </a:endParaRPr>
          </a:p>
          <a:p>
            <a:pPr>
              <a:lnSpc>
                <a:spcPct val="120000"/>
              </a:lnSpc>
            </a:pPr>
            <a:r>
              <a:rPr lang="pl-PL" sz="4400" i="1" cap="none" dirty="0" smtClean="0">
                <a:solidFill>
                  <a:srgbClr val="FF0000"/>
                </a:solidFill>
                <a:latin typeface="Source Sans Pro" panose="020B0503030403020204" pitchFamily="34" charset="-18"/>
              </a:rPr>
              <a:t>Kugel</a:t>
            </a:r>
            <a:r>
              <a:rPr lang="pl-PL" sz="4400" cap="none" dirty="0" smtClean="0">
                <a:latin typeface="Source Sans Pro" panose="020B0503030403020204" pitchFamily="34" charset="-18"/>
                <a:ea typeface="Times New Roman"/>
              </a:rPr>
              <a:t> </a:t>
            </a:r>
          </a:p>
          <a:p>
            <a:pPr marL="342900" indent="-342900">
              <a:lnSpc>
                <a:spcPct val="120000"/>
              </a:lnSpc>
              <a:buFont typeface="Arial" panose="020B0604020202020204" pitchFamily="34" charset="0"/>
              <a:buChar char="•"/>
            </a:pPr>
            <a:r>
              <a:rPr lang="en-US" sz="4400" cap="none" dirty="0" smtClean="0">
                <a:solidFill>
                  <a:srgbClr val="000000"/>
                </a:solidFill>
                <a:latin typeface="Source Sans Pro" panose="020B0503030403020204" pitchFamily="34" charset="-18"/>
              </a:rPr>
              <a:t>Krem brokułowy z macą</a:t>
            </a:r>
            <a:endParaRPr lang="pl-PL" sz="4400" cap="none" dirty="0" smtClean="0">
              <a:latin typeface="Source Sans Pro" panose="020B0503030403020204" pitchFamily="34" charset="-18"/>
              <a:ea typeface="Calibri"/>
              <a:cs typeface="Times New Roman"/>
            </a:endParaRPr>
          </a:p>
          <a:p>
            <a:pPr>
              <a:lnSpc>
                <a:spcPct val="120000"/>
              </a:lnSpc>
            </a:pPr>
            <a:r>
              <a:rPr lang="en-US" sz="4400" i="1" cap="none" dirty="0" smtClean="0">
                <a:solidFill>
                  <a:srgbClr val="FF0000"/>
                </a:solidFill>
                <a:latin typeface="Source Sans Pro" panose="020B0503030403020204" pitchFamily="34" charset="-18"/>
              </a:rPr>
              <a:t>Cream of broccoli soup with matzah</a:t>
            </a:r>
            <a:endParaRPr lang="pl-PL" sz="4400" cap="none" dirty="0" smtClean="0">
              <a:latin typeface="Source Sans Pro" panose="020B0503030403020204" pitchFamily="34" charset="-18"/>
              <a:ea typeface="Times New Roman"/>
            </a:endParaRPr>
          </a:p>
          <a:p>
            <a:pPr marL="342900" indent="-342900">
              <a:lnSpc>
                <a:spcPct val="120000"/>
              </a:lnSpc>
              <a:buFont typeface="Arial" panose="020B0604020202020204" pitchFamily="34" charset="0"/>
              <a:buChar char="•"/>
            </a:pPr>
            <a:r>
              <a:rPr lang="pl-PL" sz="4400" cap="none" dirty="0" smtClean="0">
                <a:solidFill>
                  <a:srgbClr val="000000"/>
                </a:solidFill>
                <a:latin typeface="Source Sans Pro" panose="020B0503030403020204" pitchFamily="34" charset="-18"/>
              </a:rPr>
              <a:t>Łazanki z kapustą z zasmażanymi brokułami</a:t>
            </a:r>
            <a:endParaRPr lang="pl-PL" sz="4400" cap="none" dirty="0" smtClean="0">
              <a:latin typeface="Source Sans Pro" panose="020B0503030403020204" pitchFamily="34" charset="-18"/>
              <a:ea typeface="Calibri"/>
              <a:cs typeface="Times New Roman"/>
            </a:endParaRPr>
          </a:p>
          <a:p>
            <a:pPr>
              <a:lnSpc>
                <a:spcPct val="120000"/>
              </a:lnSpc>
            </a:pPr>
            <a:r>
              <a:rPr lang="en-US" sz="4400" i="1" cap="none" dirty="0" smtClean="0">
                <a:solidFill>
                  <a:srgbClr val="FF0000"/>
                </a:solidFill>
                <a:latin typeface="Source Sans Pro" panose="020B0503030403020204" pitchFamily="34" charset="-18"/>
              </a:rPr>
              <a:t>Cabbage pasta with fried up broccoli</a:t>
            </a:r>
            <a:r>
              <a:rPr lang="pl-PL" sz="4400" cap="none" dirty="0" smtClean="0">
                <a:solidFill>
                  <a:srgbClr val="F0AD00"/>
                </a:solidFill>
                <a:latin typeface="Source Sans Pro" panose="020B0503030403020204" pitchFamily="34" charset="-18"/>
                <a:ea typeface="Calibri"/>
                <a:cs typeface="Times New Roman"/>
              </a:rPr>
              <a:t> </a:t>
            </a:r>
            <a:endParaRPr lang="pl-PL" sz="4400" cap="none" dirty="0" smtClean="0">
              <a:latin typeface="Source Sans Pro" panose="020B0503030403020204" pitchFamily="34" charset="-18"/>
              <a:ea typeface="Calibri"/>
              <a:cs typeface="Times New Roman"/>
            </a:endParaRPr>
          </a:p>
          <a:p>
            <a:pPr marL="342900" indent="-342900">
              <a:lnSpc>
                <a:spcPct val="120000"/>
              </a:lnSpc>
              <a:buFont typeface="Arial" panose="020B0604020202020204" pitchFamily="34" charset="0"/>
              <a:buChar char="•"/>
            </a:pPr>
            <a:r>
              <a:rPr lang="pl-PL" sz="4400" cap="none" dirty="0" smtClean="0">
                <a:solidFill>
                  <a:srgbClr val="000000"/>
                </a:solidFill>
                <a:latin typeface="Source Sans Pro" panose="020B0503030403020204" pitchFamily="34" charset="-18"/>
              </a:rPr>
              <a:t>Zupa rybna</a:t>
            </a:r>
            <a:endParaRPr lang="pl-PL" sz="4400" cap="none" dirty="0" smtClean="0">
              <a:latin typeface="Source Sans Pro" panose="020B0503030403020204" pitchFamily="34" charset="-18"/>
              <a:ea typeface="Calibri"/>
              <a:cs typeface="Times New Roman"/>
            </a:endParaRPr>
          </a:p>
          <a:p>
            <a:pPr>
              <a:lnSpc>
                <a:spcPct val="120000"/>
              </a:lnSpc>
            </a:pPr>
            <a:r>
              <a:rPr lang="pl-PL" sz="4400" i="1" cap="none" dirty="0" smtClean="0">
                <a:solidFill>
                  <a:srgbClr val="FF0000"/>
                </a:solidFill>
                <a:latin typeface="Source Sans Pro" panose="020B0503030403020204" pitchFamily="34" charset="-18"/>
              </a:rPr>
              <a:t>Fish soup</a:t>
            </a:r>
            <a:endParaRPr lang="pl-PL" sz="4400" cap="none" dirty="0" smtClean="0">
              <a:latin typeface="Source Sans Pro" panose="020B0503030403020204" pitchFamily="34" charset="-18"/>
              <a:ea typeface="Calibri"/>
              <a:cs typeface="Times New Roman"/>
            </a:endParaRPr>
          </a:p>
          <a:p>
            <a:pPr marL="342900" indent="-342900">
              <a:lnSpc>
                <a:spcPct val="120000"/>
              </a:lnSpc>
              <a:buFont typeface="Arial" panose="020B0604020202020204" pitchFamily="34" charset="0"/>
              <a:buChar char="•"/>
            </a:pPr>
            <a:r>
              <a:rPr lang="pl-PL" sz="4400" cap="none" dirty="0" smtClean="0">
                <a:solidFill>
                  <a:srgbClr val="000000"/>
                </a:solidFill>
                <a:latin typeface="Source Sans Pro" panose="020B0503030403020204" pitchFamily="34" charset="-18"/>
              </a:rPr>
              <a:t>Gulasz cielęcy z ziemniakami i gotowaną marchewką</a:t>
            </a:r>
            <a:endParaRPr lang="pl-PL" sz="4400" cap="none" dirty="0" smtClean="0">
              <a:latin typeface="Source Sans Pro" panose="020B0503030403020204" pitchFamily="34" charset="-18"/>
              <a:ea typeface="Calibri"/>
              <a:cs typeface="Times New Roman"/>
            </a:endParaRPr>
          </a:p>
          <a:p>
            <a:pPr>
              <a:lnSpc>
                <a:spcPct val="120000"/>
              </a:lnSpc>
            </a:pPr>
            <a:r>
              <a:rPr lang="en-US" sz="4400" i="1" cap="none" dirty="0" smtClean="0">
                <a:solidFill>
                  <a:srgbClr val="FF0000"/>
                </a:solidFill>
                <a:latin typeface="Source Sans Pro" panose="020B0503030403020204" pitchFamily="34" charset="-18"/>
              </a:rPr>
              <a:t>Veal goulash with  potatoes and cooked carrots</a:t>
            </a:r>
            <a:endParaRPr lang="pl-PL" sz="4400" cap="none" dirty="0" smtClean="0">
              <a:latin typeface="Source Sans Pro" panose="020B0503030403020204" pitchFamily="34" charset="-18"/>
              <a:ea typeface="Calibri"/>
              <a:cs typeface="Times New Roman"/>
            </a:endParaRPr>
          </a:p>
          <a:p>
            <a:pPr marL="342900" indent="-342900">
              <a:lnSpc>
                <a:spcPct val="120000"/>
              </a:lnSpc>
              <a:buFont typeface="Arial" panose="020B0604020202020204" pitchFamily="34" charset="0"/>
              <a:buChar char="•"/>
            </a:pPr>
            <a:r>
              <a:rPr lang="pl-PL" sz="4400" cap="none" dirty="0" smtClean="0">
                <a:solidFill>
                  <a:srgbClr val="000000"/>
                </a:solidFill>
                <a:latin typeface="Source Sans Pro" panose="020B0503030403020204" pitchFamily="34" charset="-18"/>
              </a:rPr>
              <a:t>Zupa ryżowa</a:t>
            </a:r>
            <a:endParaRPr lang="pl-PL" sz="4400" cap="none" dirty="0" smtClean="0">
              <a:latin typeface="Source Sans Pro" panose="020B0503030403020204" pitchFamily="34" charset="-18"/>
              <a:ea typeface="Calibri"/>
              <a:cs typeface="Times New Roman"/>
            </a:endParaRPr>
          </a:p>
          <a:p>
            <a:pPr>
              <a:lnSpc>
                <a:spcPct val="120000"/>
              </a:lnSpc>
            </a:pPr>
            <a:r>
              <a:rPr lang="pl-PL" sz="4400" i="1" cap="none" dirty="0" smtClean="0">
                <a:solidFill>
                  <a:srgbClr val="FF0000"/>
                </a:solidFill>
                <a:latin typeface="Source Sans Pro" panose="020B0503030403020204" pitchFamily="34" charset="-18"/>
              </a:rPr>
              <a:t>Rice soup</a:t>
            </a:r>
            <a:endParaRPr lang="pl-PL" sz="4400" cap="none" dirty="0" smtClean="0">
              <a:latin typeface="Source Sans Pro" panose="020B0503030403020204" pitchFamily="34" charset="-18"/>
              <a:ea typeface="Times New Roman"/>
            </a:endParaRPr>
          </a:p>
          <a:p>
            <a:pPr marL="342900" indent="-342900">
              <a:lnSpc>
                <a:spcPct val="120000"/>
              </a:lnSpc>
              <a:buFont typeface="Arial" panose="020B0604020202020204" pitchFamily="34" charset="0"/>
              <a:buChar char="•"/>
            </a:pPr>
            <a:r>
              <a:rPr lang="pl-PL" sz="4400" cap="none" dirty="0" smtClean="0">
                <a:solidFill>
                  <a:srgbClr val="000000"/>
                </a:solidFill>
                <a:latin typeface="Source Sans Pro" panose="020B0503030403020204" pitchFamily="34" charset="-18"/>
              </a:rPr>
              <a:t>Gołąbki z kaszą i kurczakiem oraz sosem pieczarkowym</a:t>
            </a:r>
            <a:endParaRPr lang="pl-PL" sz="4400" cap="none" dirty="0" smtClean="0">
              <a:latin typeface="Source Sans Pro" panose="020B0503030403020204" pitchFamily="34" charset="-18"/>
              <a:ea typeface="Calibri"/>
              <a:cs typeface="Times New Roman"/>
            </a:endParaRPr>
          </a:p>
          <a:p>
            <a:pPr>
              <a:lnSpc>
                <a:spcPct val="120000"/>
              </a:lnSpc>
            </a:pPr>
            <a:r>
              <a:rPr lang="en-US" sz="4400" i="1" cap="none" dirty="0" smtClean="0">
                <a:solidFill>
                  <a:srgbClr val="FF0000"/>
                </a:solidFill>
                <a:latin typeface="Source Sans Pro" panose="020B0503030403020204" pitchFamily="34" charset="-18"/>
              </a:rPr>
              <a:t>Cabbage stuffed with groats and chicken together with champignons </a:t>
            </a:r>
            <a:r>
              <a:rPr lang="en-US" sz="4400" i="1" cap="none" dirty="0" smtClean="0">
                <a:solidFill>
                  <a:srgbClr val="FF0000"/>
                </a:solidFill>
                <a:latin typeface="Source Sans Pro" panose="020B0503030403020204" pitchFamily="34" charset="-18"/>
              </a:rPr>
              <a:t>sauce</a:t>
            </a:r>
            <a:endParaRPr lang="pl-PL" sz="4400" cap="none" dirty="0" smtClean="0">
              <a:latin typeface="Source Sans Pro" panose="020B0503030403020204" pitchFamily="34" charset="-18"/>
            </a:endParaRPr>
          </a:p>
          <a:p>
            <a:pPr algn="ctr"/>
            <a:endParaRPr lang="pl-PL" sz="4000" cap="none" dirty="0" smtClean="0">
              <a:solidFill>
                <a:srgbClr val="FF0000"/>
              </a:solidFill>
              <a:latin typeface="Source Sans Pro" panose="020B0503030403020204" pitchFamily="34" charset="-18"/>
            </a:endParaRPr>
          </a:p>
          <a:p>
            <a:pPr algn="ctr"/>
            <a:endParaRPr lang="pl-PL" sz="4000" cap="none" dirty="0" smtClean="0">
              <a:solidFill>
                <a:srgbClr val="FF0000"/>
              </a:solidFill>
              <a:latin typeface="Source Sans Pro" panose="020B0503030403020204" pitchFamily="34" charset="-18"/>
            </a:endParaRPr>
          </a:p>
          <a:p>
            <a:pPr algn="ctr"/>
            <a:endParaRPr lang="pl-PL" sz="4000" cap="none" dirty="0" smtClean="0">
              <a:solidFill>
                <a:srgbClr val="FF0000"/>
              </a:solidFill>
              <a:latin typeface="Source Sans Pro" panose="020B0503030403020204" pitchFamily="34" charset="-18"/>
            </a:endParaRPr>
          </a:p>
          <a:p>
            <a:pPr algn="ctr"/>
            <a:endParaRPr lang="pl-PL" sz="4000" cap="none" dirty="0" smtClean="0">
              <a:solidFill>
                <a:srgbClr val="FF0000"/>
              </a:solidFill>
              <a:latin typeface="Source Sans Pro" panose="020B0503030403020204" pitchFamily="34" charset="-18"/>
            </a:endParaRPr>
          </a:p>
          <a:p>
            <a:pPr algn="ctr"/>
            <a:endParaRPr lang="pl-PL" sz="4000" cap="none" dirty="0">
              <a:latin typeface="Source Sans Pro" panose="020B0503030403020204" pitchFamily="34" charset="-18"/>
            </a:endParaRPr>
          </a:p>
        </p:txBody>
      </p:sp>
      <p:sp>
        <p:nvSpPr>
          <p:cNvPr id="8" name="Symbol zastępczy tekstu 7"/>
          <p:cNvSpPr>
            <a:spLocks noGrp="1"/>
          </p:cNvSpPr>
          <p:nvPr>
            <p:ph type="body" sz="quarter" idx="3"/>
          </p:nvPr>
        </p:nvSpPr>
        <p:spPr>
          <a:xfrm>
            <a:off x="5004048" y="1628800"/>
            <a:ext cx="4041775" cy="715355"/>
          </a:xfrm>
          <a:noFill/>
        </p:spPr>
        <p:txBody>
          <a:bodyPr>
            <a:noAutofit/>
          </a:bodyPr>
          <a:lstStyle/>
          <a:p>
            <a:pPr algn="ctr"/>
            <a:endParaRPr lang="pl-PL" sz="2000" u="sng" dirty="0" smtClean="0"/>
          </a:p>
          <a:p>
            <a:pPr algn="ctr"/>
            <a:r>
              <a:rPr lang="pl-PL" sz="2000" u="sng" cap="none" dirty="0" smtClean="0">
                <a:latin typeface="Source Sans Pro" panose="020B0503030403020204" pitchFamily="34" charset="-18"/>
              </a:rPr>
              <a:t>Specjalne menu żydowskie</a:t>
            </a:r>
          </a:p>
          <a:p>
            <a:pPr algn="ctr"/>
            <a:r>
              <a:rPr lang="pl-PL" sz="2000" u="sng" cap="none" dirty="0" smtClean="0">
                <a:solidFill>
                  <a:srgbClr val="FF0000"/>
                </a:solidFill>
                <a:latin typeface="Source Sans Pro" panose="020B0503030403020204" pitchFamily="34" charset="-18"/>
              </a:rPr>
              <a:t>  Special jewish menu</a:t>
            </a:r>
          </a:p>
          <a:p>
            <a:pPr algn="ctr"/>
            <a:endParaRPr lang="pl-PL" sz="1600" u="sng" dirty="0" smtClean="0">
              <a:solidFill>
                <a:srgbClr val="FF0000"/>
              </a:solidFill>
            </a:endParaRPr>
          </a:p>
          <a:p>
            <a:pPr algn="ctr"/>
            <a:endParaRPr lang="pl-PL" sz="1200" dirty="0">
              <a:latin typeface="Constantia" pitchFamily="18" charset="0"/>
            </a:endParaRPr>
          </a:p>
        </p:txBody>
      </p:sp>
      <p:pic>
        <p:nvPicPr>
          <p:cNvPr id="4" name="Symbol zastępczy zawartości 3" title="Restauracja w Dworze Zieleniewskich - menu"/>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292080" y="2564904"/>
            <a:ext cx="3721315" cy="3440739"/>
          </a:xfrm>
        </p:spPr>
      </p:pic>
      <p:pic>
        <p:nvPicPr>
          <p:cNvPr id="10" name="Symbol zastępczy zawartości 9" title="Logo Restauracji - Dwór Zieleniewskich"/>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04248" y="188640"/>
            <a:ext cx="1895265" cy="1097243"/>
          </a:xfrm>
        </p:spPr>
      </p:pic>
    </p:spTree>
  </p:cSld>
  <p:clrMapOvr>
    <a:masterClrMapping/>
  </p:clrMapOvr>
  <p:transition spd="med" advTm="180000">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Punkty Informacji Turystycznej</a:t>
            </a:r>
            <a:endParaRPr lang="pl-PL" sz="4200" dirty="0">
              <a:latin typeface="Source Sans Pro" panose="020B0503030403020204" pitchFamily="34" charset="-18"/>
            </a:endParaRPr>
          </a:p>
        </p:txBody>
      </p:sp>
      <p:sp>
        <p:nvSpPr>
          <p:cNvPr id="3" name="Symbol zastępczy tekstu 2"/>
          <p:cNvSpPr>
            <a:spLocks noGrp="1"/>
          </p:cNvSpPr>
          <p:nvPr>
            <p:ph type="body" idx="1"/>
          </p:nvPr>
        </p:nvSpPr>
        <p:spPr>
          <a:xfrm>
            <a:off x="323528" y="6169774"/>
            <a:ext cx="4040188" cy="715355"/>
          </a:xfrm>
        </p:spPr>
        <p:txBody>
          <a:bodyPr/>
          <a:lstStyle/>
          <a:p>
            <a:pPr lvl="0" algn="ctr">
              <a:buClrTx/>
              <a:buSzTx/>
            </a:pPr>
            <a:r>
              <a:rPr lang="pl-PL" sz="1200" cap="none" dirty="0">
                <a:solidFill>
                  <a:prstClr val="black"/>
                </a:solidFill>
                <a:latin typeface="Source Sans Pro" panose="020B0503030403020204" pitchFamily="34" charset="-18"/>
              </a:rPr>
              <a:t>TCK „Dwór Zieleniewskich” </a:t>
            </a:r>
            <a:r>
              <a:rPr lang="pl-PL" sz="900" cap="none" dirty="0">
                <a:solidFill>
                  <a:prstClr val="black"/>
                </a:solidFill>
                <a:latin typeface="Source Sans Pro" panose="020B0503030403020204" pitchFamily="34" charset="-18"/>
              </a:rPr>
              <a:t>(foto: A. Kostka)</a:t>
            </a:r>
            <a:endParaRPr lang="pl-PL" sz="900" b="0" cap="none" dirty="0">
              <a:solidFill>
                <a:prstClr val="black"/>
              </a:solidFill>
              <a:latin typeface="Source Sans Pro" panose="020B0503030403020204" pitchFamily="34" charset="-18"/>
            </a:endParaRPr>
          </a:p>
          <a:p>
            <a:endParaRPr lang="pl-PL" dirty="0"/>
          </a:p>
        </p:txBody>
      </p:sp>
      <p:sp>
        <p:nvSpPr>
          <p:cNvPr id="4" name="Symbol zastępczy tekstu 3"/>
          <p:cNvSpPr>
            <a:spLocks noGrp="1"/>
          </p:cNvSpPr>
          <p:nvPr>
            <p:ph type="body" sz="quarter" idx="3"/>
          </p:nvPr>
        </p:nvSpPr>
        <p:spPr>
          <a:xfrm>
            <a:off x="4425043" y="1698986"/>
            <a:ext cx="4261757" cy="4514035"/>
          </a:xfrm>
          <a:solidFill>
            <a:schemeClr val="accent1">
              <a:lumMod val="20000"/>
              <a:lumOff val="80000"/>
            </a:schemeClr>
          </a:solidFill>
        </p:spPr>
        <p:txBody>
          <a:bodyPr>
            <a:normAutofit/>
          </a:bodyPr>
          <a:lstStyle/>
          <a:p>
            <a:pPr>
              <a:spcAft>
                <a:spcPts val="0"/>
              </a:spcAft>
            </a:pPr>
            <a:r>
              <a:rPr lang="pl-PL" sz="1700" cap="none" dirty="0" smtClean="0">
                <a:solidFill>
                  <a:srgbClr val="000000"/>
                </a:solidFill>
                <a:latin typeface="Source Sans Pro" panose="020B0503030403020204" pitchFamily="34" charset="-18"/>
              </a:rPr>
              <a:t>Dom kultury SOKÓŁ</a:t>
            </a:r>
            <a:endParaRPr lang="pl-PL" sz="1700" cap="none" dirty="0" smtClean="0">
              <a:latin typeface="Source Sans Pro" panose="020B0503030403020204" pitchFamily="34" charset="-18"/>
              <a:ea typeface="Times New Roman"/>
            </a:endParaRPr>
          </a:p>
          <a:p>
            <a:pPr>
              <a:spcAft>
                <a:spcPts val="0"/>
              </a:spcAft>
            </a:pPr>
            <a:r>
              <a:rPr lang="pl-PL" sz="1700" cap="none" dirty="0">
                <a:solidFill>
                  <a:srgbClr val="000000"/>
                </a:solidFill>
                <a:latin typeface="Source Sans Pro" panose="020B0503030403020204" pitchFamily="34" charset="-18"/>
              </a:rPr>
              <a:t>u</a:t>
            </a:r>
            <a:r>
              <a:rPr lang="pl-PL" sz="1700" cap="none" dirty="0" smtClean="0">
                <a:solidFill>
                  <a:srgbClr val="000000"/>
                </a:solidFill>
                <a:latin typeface="Source Sans Pro" panose="020B0503030403020204" pitchFamily="34" charset="-18"/>
              </a:rPr>
              <a:t>l. Kościuszki 74, 32 - 540 Trzebinia</a:t>
            </a:r>
            <a:endParaRPr lang="pl-PL" sz="1700" cap="none" dirty="0" smtClean="0">
              <a:latin typeface="Source Sans Pro" panose="020B0503030403020204" pitchFamily="34" charset="-18"/>
              <a:ea typeface="Times New Roman"/>
            </a:endParaRPr>
          </a:p>
          <a:p>
            <a:pPr>
              <a:spcAft>
                <a:spcPts val="0"/>
              </a:spcAft>
            </a:pPr>
            <a:r>
              <a:rPr lang="en-US" sz="1700" cap="none" dirty="0" smtClean="0">
                <a:solidFill>
                  <a:srgbClr val="000000"/>
                </a:solidFill>
                <a:latin typeface="Source Sans Pro" panose="020B0503030403020204" pitchFamily="34" charset="-18"/>
              </a:rPr>
              <a:t>Tel. (32) 6110 621</a:t>
            </a:r>
            <a:endParaRPr lang="pl-PL" sz="1700" cap="none" dirty="0" smtClean="0">
              <a:latin typeface="Source Sans Pro" panose="020B0503030403020204" pitchFamily="34" charset="-18"/>
              <a:ea typeface="Times New Roman"/>
            </a:endParaRPr>
          </a:p>
          <a:p>
            <a:pPr>
              <a:spcAft>
                <a:spcPts val="0"/>
              </a:spcAft>
            </a:pPr>
            <a:r>
              <a:rPr lang="en-US" sz="1700" cap="none" dirty="0" smtClean="0">
                <a:solidFill>
                  <a:srgbClr val="000000"/>
                </a:solidFill>
                <a:latin typeface="Source Sans Pro" panose="020B0503030403020204" pitchFamily="34" charset="-18"/>
              </a:rPr>
              <a:t>E-mail: </a:t>
            </a:r>
            <a:r>
              <a:rPr lang="en-US" sz="1700" u="sng" cap="none" dirty="0" smtClean="0">
                <a:solidFill>
                  <a:srgbClr val="0070C0"/>
                </a:solidFill>
                <a:latin typeface="Source Sans Pro" panose="020B0503030403020204" pitchFamily="34" charset="-18"/>
                <a:hlinkClick r:id="rId2"/>
              </a:rPr>
              <a:t>it.Trzebinia@msit.Malopolska.Pl</a:t>
            </a:r>
            <a:endParaRPr lang="pl-PL" sz="1700" u="sng" cap="none" dirty="0" smtClean="0">
              <a:solidFill>
                <a:srgbClr val="0070C0"/>
              </a:solidFill>
              <a:latin typeface="Source Sans Pro" panose="020B0503030403020204" pitchFamily="34" charset="-18"/>
            </a:endParaRPr>
          </a:p>
          <a:p>
            <a:pPr>
              <a:spcAft>
                <a:spcPts val="0"/>
              </a:spcAft>
            </a:pPr>
            <a:endParaRPr lang="pl-PL" sz="1700" cap="none" dirty="0" smtClean="0">
              <a:latin typeface="Source Sans Pro" panose="020B0503030403020204" pitchFamily="34" charset="-18"/>
              <a:ea typeface="Times New Roman"/>
            </a:endParaRPr>
          </a:p>
          <a:p>
            <a:pPr>
              <a:spcAft>
                <a:spcPts val="0"/>
              </a:spcAft>
            </a:pPr>
            <a:r>
              <a:rPr lang="pl-PL" sz="1700" cap="none" dirty="0" smtClean="0">
                <a:solidFill>
                  <a:srgbClr val="000000"/>
                </a:solidFill>
                <a:latin typeface="Source Sans Pro" panose="020B0503030403020204" pitchFamily="34" charset="-18"/>
              </a:rPr>
              <a:t>Trzebińskie centrum kultury - DWÓR ZIELENIEWSKICH </a:t>
            </a:r>
            <a:endParaRPr lang="pl-PL" sz="1700" cap="none" dirty="0" smtClean="0">
              <a:latin typeface="Source Sans Pro" panose="020B0503030403020204" pitchFamily="34" charset="-18"/>
              <a:ea typeface="Times New Roman"/>
            </a:endParaRPr>
          </a:p>
          <a:p>
            <a:pPr>
              <a:spcAft>
                <a:spcPts val="0"/>
              </a:spcAft>
            </a:pPr>
            <a:r>
              <a:rPr lang="pl-PL" sz="1700" cap="none" dirty="0" smtClean="0">
                <a:solidFill>
                  <a:srgbClr val="000000"/>
                </a:solidFill>
                <a:latin typeface="Source Sans Pro" panose="020B0503030403020204" pitchFamily="34" charset="-18"/>
              </a:rPr>
              <a:t>32 - 540 Trzebinia, ul. </a:t>
            </a:r>
            <a:r>
              <a:rPr lang="en-US" sz="1700" cap="none" dirty="0" smtClean="0">
                <a:solidFill>
                  <a:srgbClr val="000000"/>
                </a:solidFill>
                <a:latin typeface="Source Sans Pro" panose="020B0503030403020204" pitchFamily="34" charset="-18"/>
              </a:rPr>
              <a:t>Piłsudskiego 47 a</a:t>
            </a:r>
            <a:br>
              <a:rPr lang="en-US" sz="1700" cap="none" dirty="0" smtClean="0">
                <a:solidFill>
                  <a:srgbClr val="000000"/>
                </a:solidFill>
                <a:latin typeface="Source Sans Pro" panose="020B0503030403020204" pitchFamily="34" charset="-18"/>
              </a:rPr>
            </a:br>
            <a:r>
              <a:rPr lang="en-US" sz="1700" cap="none" dirty="0" smtClean="0">
                <a:solidFill>
                  <a:srgbClr val="000000"/>
                </a:solidFill>
                <a:latin typeface="Source Sans Pro" panose="020B0503030403020204" pitchFamily="34" charset="-18"/>
              </a:rPr>
              <a:t>tel. (32) 612 25 87, 612 23 68 fax. (32) 612 23 61, e-mail: </a:t>
            </a:r>
            <a:r>
              <a:rPr lang="en-US" sz="1700" cap="none" dirty="0" smtClean="0">
                <a:solidFill>
                  <a:srgbClr val="0070C0"/>
                </a:solidFill>
                <a:latin typeface="Source Sans Pro" panose="020B0503030403020204" pitchFamily="34" charset="-18"/>
              </a:rPr>
              <a:t>dwor@dwor.Trzebinia.Pl</a:t>
            </a:r>
            <a:endParaRPr lang="pl-PL" sz="1700" cap="none" dirty="0" smtClean="0">
              <a:latin typeface="Source Sans Pro" panose="020B0503030403020204" pitchFamily="34" charset="-18"/>
              <a:ea typeface="Times New Roman"/>
            </a:endParaRPr>
          </a:p>
          <a:p>
            <a:endParaRPr lang="pl-PL" dirty="0"/>
          </a:p>
        </p:txBody>
      </p:sp>
      <p:sp>
        <p:nvSpPr>
          <p:cNvPr id="5" name="Symbol zastępczy zawartości 4"/>
          <p:cNvSpPr>
            <a:spLocks noGrp="1"/>
          </p:cNvSpPr>
          <p:nvPr>
            <p:ph sz="quarter" idx="4"/>
          </p:nvPr>
        </p:nvSpPr>
        <p:spPr>
          <a:xfrm>
            <a:off x="1115616" y="1628800"/>
            <a:ext cx="2448272" cy="587098"/>
          </a:xfrm>
        </p:spPr>
        <p:txBody>
          <a:bodyPr/>
          <a:lstStyle/>
          <a:p>
            <a:pPr marL="0" lvl="0" indent="0" algn="ctr">
              <a:buClrTx/>
              <a:buSzTx/>
              <a:buNone/>
            </a:pPr>
            <a:r>
              <a:rPr lang="pl-PL" sz="1200" b="1" dirty="0">
                <a:solidFill>
                  <a:prstClr val="black"/>
                </a:solidFill>
                <a:latin typeface="Source Sans Pro" panose="020B0503030403020204" pitchFamily="34" charset="-18"/>
              </a:rPr>
              <a:t>D.K. „Sokół”  </a:t>
            </a:r>
            <a:r>
              <a:rPr lang="pl-PL" sz="900" b="1" dirty="0">
                <a:solidFill>
                  <a:prstClr val="black"/>
                </a:solidFill>
                <a:latin typeface="Source Sans Pro" panose="020B0503030403020204" pitchFamily="34" charset="-18"/>
              </a:rPr>
              <a:t>(foto: J. Piskorz)</a:t>
            </a:r>
            <a:endParaRPr lang="pl-PL" sz="900" dirty="0">
              <a:solidFill>
                <a:prstClr val="black"/>
              </a:solidFill>
              <a:latin typeface="Source Sans Pro" panose="020B0503030403020204" pitchFamily="34" charset="-18"/>
            </a:endParaRPr>
          </a:p>
          <a:p>
            <a:endParaRPr lang="pl-PL" dirty="0"/>
          </a:p>
        </p:txBody>
      </p:sp>
      <p:pic>
        <p:nvPicPr>
          <p:cNvPr id="7" name="Symbol zastępczy zawartości 6" title="Dom Kultury Sokół oraz Trzebińskie Centrum Kultury"/>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99592" y="2132856"/>
            <a:ext cx="2947893" cy="3979912"/>
          </a:xfrm>
        </p:spPr>
      </p:pic>
    </p:spTree>
  </p:cSld>
  <p:clrMapOvr>
    <a:masterClrMapping/>
  </p:clrMapOvr>
  <p:transition spd="med" advTm="60000">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p:cNvSpPr>
            <a:spLocks noGrp="1"/>
          </p:cNvSpPr>
          <p:nvPr>
            <p:ph type="title"/>
          </p:nvPr>
        </p:nvSpPr>
        <p:spPr/>
        <p:txBody>
          <a:bodyPr>
            <a:normAutofit/>
          </a:bodyPr>
          <a:lstStyle/>
          <a:p>
            <a:r>
              <a:rPr lang="pl-PL" sz="2800" dirty="0" smtClean="0">
                <a:latin typeface="Source Sans Pro" panose="020B0503030403020204" pitchFamily="34" charset="-18"/>
              </a:rPr>
              <a:t>POKAZ :  Trzebiński szlak kultury żydowskiej i holokaustu</a:t>
            </a:r>
            <a:endParaRPr lang="pl-PL" sz="2800" dirty="0">
              <a:latin typeface="Source Sans Pro" panose="020B0503030403020204" pitchFamily="34" charset="-18"/>
            </a:endParaRPr>
          </a:p>
        </p:txBody>
      </p:sp>
      <p:sp>
        <p:nvSpPr>
          <p:cNvPr id="8" name="Symbol zastępczy tekstu 7"/>
          <p:cNvSpPr>
            <a:spLocks noGrp="1"/>
          </p:cNvSpPr>
          <p:nvPr>
            <p:ph sz="half" idx="2"/>
          </p:nvPr>
        </p:nvSpPr>
        <p:spPr>
          <a:xfrm>
            <a:off x="179512" y="1772816"/>
            <a:ext cx="4040188" cy="4627984"/>
          </a:xfrm>
          <a:solidFill>
            <a:schemeClr val="accent4">
              <a:lumMod val="40000"/>
              <a:lumOff val="60000"/>
            </a:schemeClr>
          </a:solidFill>
        </p:spPr>
        <p:txBody>
          <a:bodyPr>
            <a:normAutofit/>
          </a:bodyPr>
          <a:lstStyle/>
          <a:p>
            <a:endParaRPr lang="pl-PL" sz="1200" b="1" u="sng" dirty="0" smtClean="0">
              <a:latin typeface="Source Sans Pro" panose="020B0503030403020204" pitchFamily="34" charset="-18"/>
            </a:endParaRPr>
          </a:p>
          <a:p>
            <a:pPr marL="342900" lvl="0" indent="-342900">
              <a:tabLst>
                <a:tab pos="457200" algn="l"/>
              </a:tabLst>
            </a:pPr>
            <a:r>
              <a:rPr lang="pl-PL" sz="1200" b="1" u="sng" dirty="0">
                <a:solidFill>
                  <a:srgbClr val="000000"/>
                </a:solidFill>
                <a:latin typeface="Source Sans Pro" panose="020B0503030403020204" pitchFamily="34" charset="-18"/>
              </a:rPr>
              <a:t>Opracowanie pokazu</a:t>
            </a:r>
            <a:r>
              <a:rPr lang="pl-PL" sz="1200" b="1" dirty="0">
                <a:solidFill>
                  <a:srgbClr val="000000"/>
                </a:solidFill>
                <a:latin typeface="Source Sans Pro" panose="020B0503030403020204" pitchFamily="34" charset="-18"/>
              </a:rPr>
              <a:t>: </a:t>
            </a:r>
            <a:r>
              <a:rPr lang="pl-PL" sz="1200" dirty="0">
                <a:solidFill>
                  <a:srgbClr val="000000"/>
                </a:solidFill>
                <a:latin typeface="Source Sans Pro" panose="020B0503030403020204" pitchFamily="34" charset="-18"/>
              </a:rPr>
              <a:t> </a:t>
            </a:r>
            <a:r>
              <a:rPr lang="pl-PL" sz="1200" b="1" dirty="0">
                <a:solidFill>
                  <a:srgbClr val="000000"/>
                </a:solidFill>
                <a:latin typeface="Source Sans Pro" panose="020B0503030403020204" pitchFamily="34" charset="-18"/>
              </a:rPr>
              <a:t>Jolanta Piskorz i Andrzej Kostka</a:t>
            </a:r>
            <a:endParaRPr lang="pl-PL" sz="1200" dirty="0">
              <a:latin typeface="Source Sans Pro" panose="020B0503030403020204" pitchFamily="34" charset="-18"/>
            </a:endParaRPr>
          </a:p>
          <a:p>
            <a:pPr marL="342900" lvl="0" indent="-342900">
              <a:tabLst>
                <a:tab pos="457200" algn="l"/>
              </a:tabLst>
            </a:pPr>
            <a:r>
              <a:rPr lang="pl-PL" sz="1200" b="1" u="sng" dirty="0">
                <a:solidFill>
                  <a:srgbClr val="000000"/>
                </a:solidFill>
                <a:latin typeface="Source Sans Pro" panose="020B0503030403020204" pitchFamily="34" charset="-18"/>
              </a:rPr>
              <a:t>Fotografie ze zbiorów</a:t>
            </a:r>
            <a:r>
              <a:rPr lang="pl-PL" sz="1200" b="1" dirty="0">
                <a:solidFill>
                  <a:srgbClr val="000000"/>
                </a:solidFill>
                <a:latin typeface="Source Sans Pro" panose="020B0503030403020204" pitchFamily="34" charset="-18"/>
              </a:rPr>
              <a:t>: Państwowego Muzeum Auschwitz-Birkenau w Oświęcimiu, Instytutu Pamięci Narodowej w Krakowie, Elimelecha Grossa, Andrzeja Kostki, Jolanty Piskorz, Wydziału Promocji Urzędu Miasta Trzebini, Miejskiej Biblioteki Publicznej (Kolekcja Franciszka Mazura), Krystyny Głuch, Ory Eyal (z domu Fleischer) i Mariusza Paździory oraz  Restauracji „Dwór  Zieleniewskich”</a:t>
            </a:r>
            <a:endParaRPr lang="pl-PL" sz="1200" dirty="0">
              <a:latin typeface="Source Sans Pro" panose="020B0503030403020204" pitchFamily="34" charset="-18"/>
            </a:endParaRPr>
          </a:p>
          <a:p>
            <a:pPr marL="342900" lvl="0" indent="-342900">
              <a:tabLst>
                <a:tab pos="457200" algn="l"/>
              </a:tabLst>
            </a:pPr>
            <a:r>
              <a:rPr lang="pl-PL" sz="1200" b="1" u="sng" dirty="0">
                <a:solidFill>
                  <a:srgbClr val="000000"/>
                </a:solidFill>
                <a:latin typeface="Source Sans Pro" panose="020B0503030403020204" pitchFamily="34" charset="-18"/>
              </a:rPr>
              <a:t>Bibliografia:</a:t>
            </a:r>
            <a:endParaRPr lang="pl-PL" sz="1200" dirty="0">
              <a:latin typeface="Source Sans Pro" panose="020B0503030403020204" pitchFamily="34" charset="-18"/>
            </a:endParaRPr>
          </a:p>
          <a:p>
            <a:pPr marL="118745" indent="0">
              <a:lnSpc>
                <a:spcPct val="115000"/>
              </a:lnSpc>
              <a:buNone/>
            </a:pPr>
            <a:r>
              <a:rPr lang="pl-PL" sz="1200" b="1" dirty="0">
                <a:solidFill>
                  <a:srgbClr val="000000"/>
                </a:solidFill>
                <a:latin typeface="Source Sans Pro" panose="020B0503030403020204" pitchFamily="34" charset="-18"/>
              </a:rPr>
              <a:t>- </a:t>
            </a:r>
            <a:r>
              <a:rPr lang="pl-PL" sz="1200" b="1" i="1" dirty="0">
                <a:solidFill>
                  <a:srgbClr val="000000"/>
                </a:solidFill>
                <a:latin typeface="Source Sans Pro" panose="020B0503030403020204" pitchFamily="34" charset="-18"/>
              </a:rPr>
              <a:t>Trzebinia, zarys dziejów miasta i regionu</a:t>
            </a:r>
            <a:r>
              <a:rPr lang="pl-PL" sz="1200" b="1" dirty="0">
                <a:solidFill>
                  <a:srgbClr val="000000"/>
                </a:solidFill>
                <a:latin typeface="Source Sans Pro" panose="020B0503030403020204" pitchFamily="34" charset="-18"/>
              </a:rPr>
              <a:t>, red. F. Kiryk. Kraków 1994.</a:t>
            </a:r>
            <a:endParaRPr lang="pl-PL" sz="1200" dirty="0">
              <a:latin typeface="Source Sans Pro" panose="020B0503030403020204" pitchFamily="34" charset="-18"/>
              <a:ea typeface="Calibri"/>
              <a:cs typeface="Times New Roman"/>
            </a:endParaRPr>
          </a:p>
          <a:p>
            <a:pPr marL="118745" indent="0">
              <a:lnSpc>
                <a:spcPct val="115000"/>
              </a:lnSpc>
              <a:buNone/>
            </a:pPr>
            <a:r>
              <a:rPr lang="pl-PL" sz="1200" b="1" i="1" dirty="0">
                <a:solidFill>
                  <a:srgbClr val="000000"/>
                </a:solidFill>
                <a:latin typeface="Source Sans Pro" panose="020B0503030403020204" pitchFamily="34" charset="-18"/>
              </a:rPr>
              <a:t>- </a:t>
            </a:r>
            <a:r>
              <a:rPr lang="pl-PL" sz="1200" b="1" dirty="0">
                <a:solidFill>
                  <a:srgbClr val="000000"/>
                </a:solidFill>
                <a:latin typeface="Source Sans Pro" panose="020B0503030403020204" pitchFamily="34" charset="-18"/>
              </a:rPr>
              <a:t>A. Kostka, J. Piskorz, </a:t>
            </a:r>
            <a:r>
              <a:rPr lang="pl-PL" sz="1200" b="1" i="1" dirty="0">
                <a:solidFill>
                  <a:srgbClr val="000000"/>
                </a:solidFill>
                <a:latin typeface="Source Sans Pro" panose="020B0503030403020204" pitchFamily="34" charset="-18"/>
              </a:rPr>
              <a:t>Trzebińskie historie</a:t>
            </a:r>
            <a:r>
              <a:rPr lang="pl-PL" sz="1200" b="1" dirty="0">
                <a:solidFill>
                  <a:srgbClr val="000000"/>
                </a:solidFill>
                <a:latin typeface="Source Sans Pro" panose="020B0503030403020204" pitchFamily="34" charset="-18"/>
              </a:rPr>
              <a:t>. Trzebinia  2008.</a:t>
            </a:r>
            <a:endParaRPr lang="pl-PL" sz="1200" dirty="0">
              <a:latin typeface="Source Sans Pro" panose="020B0503030403020204" pitchFamily="34" charset="-18"/>
              <a:ea typeface="Calibri"/>
              <a:cs typeface="Times New Roman"/>
            </a:endParaRPr>
          </a:p>
          <a:p>
            <a:pPr marL="118745" indent="0">
              <a:lnSpc>
                <a:spcPct val="115000"/>
              </a:lnSpc>
              <a:buNone/>
            </a:pPr>
            <a:r>
              <a:rPr lang="pl-PL" sz="1200" b="1" dirty="0">
                <a:solidFill>
                  <a:srgbClr val="000000"/>
                </a:solidFill>
                <a:latin typeface="Source Sans Pro" panose="020B0503030403020204" pitchFamily="34" charset="-18"/>
              </a:rPr>
              <a:t>- A. Kostka, </a:t>
            </a:r>
            <a:r>
              <a:rPr lang="pl-PL" sz="1200" b="1" i="1" dirty="0">
                <a:solidFill>
                  <a:srgbClr val="000000"/>
                </a:solidFill>
                <a:latin typeface="Source Sans Pro" panose="020B0503030403020204" pitchFamily="34" charset="-18"/>
              </a:rPr>
              <a:t>Cmentarz żydowski w Trzebini  </a:t>
            </a:r>
            <a:r>
              <a:rPr lang="pl-PL" sz="1200" b="1" dirty="0">
                <a:solidFill>
                  <a:srgbClr val="000000"/>
                </a:solidFill>
                <a:latin typeface="Source Sans Pro" panose="020B0503030403020204" pitchFamily="34" charset="-18"/>
              </a:rPr>
              <a:t>(niepublikowane).</a:t>
            </a:r>
            <a:endParaRPr lang="pl-PL" sz="1200" dirty="0">
              <a:latin typeface="Source Sans Pro" panose="020B0503030403020204" pitchFamily="34" charset="-18"/>
              <a:ea typeface="Calibri"/>
              <a:cs typeface="Times New Roman"/>
            </a:endParaRPr>
          </a:p>
          <a:p>
            <a:pPr marL="118745" indent="0">
              <a:lnSpc>
                <a:spcPct val="115000"/>
              </a:lnSpc>
              <a:buNone/>
            </a:pPr>
            <a:r>
              <a:rPr lang="pl-PL" sz="1200" b="1" dirty="0">
                <a:solidFill>
                  <a:srgbClr val="000000"/>
                </a:solidFill>
                <a:latin typeface="Source Sans Pro" panose="020B0503030403020204" pitchFamily="34" charset="-18"/>
              </a:rPr>
              <a:t>- F. Piper, </a:t>
            </a:r>
            <a:r>
              <a:rPr lang="pl-PL" sz="1200" b="1" i="1" dirty="0">
                <a:solidFill>
                  <a:srgbClr val="000000"/>
                </a:solidFill>
                <a:latin typeface="Source Sans Pro" panose="020B0503030403020204" pitchFamily="34" charset="-18"/>
              </a:rPr>
              <a:t>Podobóz Trzebinia</a:t>
            </a:r>
            <a:r>
              <a:rPr lang="pl-PL" sz="1200" b="1" dirty="0">
                <a:solidFill>
                  <a:srgbClr val="000000"/>
                </a:solidFill>
                <a:latin typeface="Source Sans Pro" panose="020B0503030403020204" pitchFamily="34" charset="-18"/>
              </a:rPr>
              <a:t>. „Zeszyty Oświęcimskie” 1977, z. 16, s.153-190.</a:t>
            </a:r>
            <a:endParaRPr lang="pl-PL" sz="1200" dirty="0">
              <a:latin typeface="Source Sans Pro" panose="020B0503030403020204" pitchFamily="34" charset="-18"/>
              <a:ea typeface="Calibri"/>
              <a:cs typeface="Times New Roman"/>
            </a:endParaRPr>
          </a:p>
          <a:p>
            <a:pPr algn="just">
              <a:buNone/>
            </a:pPr>
            <a:endParaRPr lang="pl-PL" sz="1200" b="1" dirty="0" smtClean="0"/>
          </a:p>
          <a:p>
            <a:pPr algn="just">
              <a:buNone/>
            </a:pPr>
            <a:endParaRPr lang="pl-PL" sz="1200" dirty="0" smtClean="0"/>
          </a:p>
          <a:p>
            <a:endParaRPr lang="pl-PL" sz="1200" dirty="0"/>
          </a:p>
        </p:txBody>
      </p:sp>
      <p:sp>
        <p:nvSpPr>
          <p:cNvPr id="3" name="Symbol zastępczy tekstu 2"/>
          <p:cNvSpPr>
            <a:spLocks noGrp="1"/>
          </p:cNvSpPr>
          <p:nvPr>
            <p:ph type="body" sz="quarter" idx="3"/>
          </p:nvPr>
        </p:nvSpPr>
        <p:spPr>
          <a:xfrm>
            <a:off x="4499992" y="5617844"/>
            <a:ext cx="4464496" cy="715355"/>
          </a:xfrm>
        </p:spPr>
        <p:txBody>
          <a:bodyPr/>
          <a:lstStyle/>
          <a:p>
            <a:pPr lvl="0">
              <a:buClrTx/>
              <a:buSzTx/>
            </a:pPr>
            <a:r>
              <a:rPr lang="pl-PL" sz="1200" cap="none" dirty="0">
                <a:solidFill>
                  <a:prstClr val="black"/>
                </a:solidFill>
                <a:latin typeface="Source Sans Pro" panose="020B0503030403020204" pitchFamily="34" charset="-18"/>
              </a:rPr>
              <a:t>Rynek w Trzebini  w porze nocnej </a:t>
            </a:r>
            <a:r>
              <a:rPr lang="pl-PL" sz="1200" cap="none" dirty="0" smtClean="0">
                <a:solidFill>
                  <a:prstClr val="black"/>
                </a:solidFill>
                <a:latin typeface="Source Sans Pro" panose="020B0503030403020204" pitchFamily="34" charset="-18"/>
              </a:rPr>
              <a:t>-</a:t>
            </a:r>
            <a:r>
              <a:rPr lang="pl-PL" sz="1200" cap="none" dirty="0">
                <a:solidFill>
                  <a:prstClr val="black"/>
                </a:solidFill>
                <a:latin typeface="Source Sans Pro" panose="020B0503030403020204" pitchFamily="34" charset="-18"/>
              </a:rPr>
              <a:t>widok obecny </a:t>
            </a:r>
            <a:r>
              <a:rPr lang="pl-PL" sz="1000" cap="none" dirty="0">
                <a:solidFill>
                  <a:prstClr val="black"/>
                </a:solidFill>
                <a:latin typeface="Source Sans Pro" panose="020B0503030403020204" pitchFamily="34" charset="-18"/>
              </a:rPr>
              <a:t>(foto: A. Kostka)</a:t>
            </a:r>
          </a:p>
          <a:p>
            <a:endParaRPr lang="pl-PL" dirty="0"/>
          </a:p>
        </p:txBody>
      </p:sp>
      <p:pic>
        <p:nvPicPr>
          <p:cNvPr id="5" name="Symbol zastępczy zawartości 4" title="Rynek w Trzebini  w porze nocnej "/>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283968" y="2204864"/>
            <a:ext cx="4705969" cy="3260344"/>
          </a:xfrm>
        </p:spPr>
      </p:pic>
    </p:spTree>
  </p:cSld>
  <p:clrMapOvr>
    <a:masterClrMapping/>
  </p:clrMapOvr>
  <p:transition spd="med" advTm="60000">
    <p:wipe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ytuł 13"/>
          <p:cNvSpPr>
            <a:spLocks noGrp="1"/>
          </p:cNvSpPr>
          <p:nvPr>
            <p:ph type="title"/>
          </p:nvPr>
        </p:nvSpPr>
        <p:spPr>
          <a:xfrm>
            <a:off x="179512" y="152400"/>
            <a:ext cx="8712968" cy="1251062"/>
          </a:xfrm>
        </p:spPr>
        <p:txBody>
          <a:bodyPr>
            <a:noAutofit/>
          </a:bodyPr>
          <a:lstStyle/>
          <a:p>
            <a:r>
              <a:rPr lang="pl-PL" sz="4200" dirty="0">
                <a:solidFill>
                  <a:srgbClr val="F0AD00">
                    <a:satMod val="150000"/>
                  </a:srgbClr>
                </a:solidFill>
                <a:latin typeface="Source Sans Pro" panose="020B0503030403020204" pitchFamily="34" charset="-18"/>
              </a:rPr>
              <a:t>Wejście na teren nekropolii </a:t>
            </a:r>
            <a:br>
              <a:rPr lang="pl-PL" sz="4200" dirty="0">
                <a:solidFill>
                  <a:srgbClr val="F0AD00">
                    <a:satMod val="150000"/>
                  </a:srgbClr>
                </a:solidFill>
                <a:latin typeface="Source Sans Pro" panose="020B0503030403020204" pitchFamily="34" charset="-18"/>
              </a:rPr>
            </a:br>
            <a:r>
              <a:rPr lang="pl-PL" sz="4200" dirty="0">
                <a:solidFill>
                  <a:srgbClr val="F0AD00">
                    <a:satMod val="150000"/>
                  </a:srgbClr>
                </a:solidFill>
                <a:latin typeface="Source Sans Pro" panose="020B0503030403020204" pitchFamily="34" charset="-18"/>
              </a:rPr>
              <a:t>– dawniej i obecnie</a:t>
            </a:r>
            <a:endParaRPr lang="pl-PL" sz="4200" dirty="0">
              <a:latin typeface="Source Sans Pro" panose="020B0503030403020204" pitchFamily="34" charset="-18"/>
            </a:endParaRPr>
          </a:p>
        </p:txBody>
      </p:sp>
      <p:sp>
        <p:nvSpPr>
          <p:cNvPr id="27" name="Symbol zastępczy tekstu 26"/>
          <p:cNvSpPr>
            <a:spLocks noGrp="1"/>
          </p:cNvSpPr>
          <p:nvPr>
            <p:ph type="body" idx="1"/>
          </p:nvPr>
        </p:nvSpPr>
        <p:spPr>
          <a:xfrm>
            <a:off x="4499992" y="5589240"/>
            <a:ext cx="4320480" cy="1153949"/>
          </a:xfrm>
          <a:solidFill>
            <a:schemeClr val="accent2">
              <a:lumMod val="60000"/>
              <a:lumOff val="40000"/>
            </a:schemeClr>
          </a:solidFill>
        </p:spPr>
        <p:txBody>
          <a:bodyPr>
            <a:noAutofit/>
          </a:bodyPr>
          <a:lstStyle/>
          <a:p>
            <a:r>
              <a:rPr lang="pl-PL" sz="1100" cap="none" dirty="0" smtClean="0">
                <a:latin typeface="Source Sans Pro" panose="020B0503030403020204" pitchFamily="34" charset="-18"/>
              </a:rPr>
              <a:t>Wejście na cmentarz żydowski – wygląd pierwotny i obecny. Współczesną fotografię wykonano podczas uroczystości ku czci ofiar holokaustu z udziałem dawnych żydowskich obywateli Trzebini oraz władz miejskich, w dniu 13 sierpnia 1990 roku.  W stosunku do cmentarzy żydowskich były również używane nazwy kirkut, kirchof oraz kierkof – wywodzące się od niemieckiej nazwy der kirchof. </a:t>
            </a:r>
          </a:p>
          <a:p>
            <a:endParaRPr lang="pl-PL" sz="1000" dirty="0">
              <a:latin typeface="Calibri" panose="020F0502020204030204" pitchFamily="34" charset="0"/>
            </a:endParaRPr>
          </a:p>
        </p:txBody>
      </p:sp>
      <p:pic>
        <p:nvPicPr>
          <p:cNvPr id="29" name="Symbol zastępczy zawartości 28" title="Wejście na cmentarz- pierwotnie"/>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23528" y="1700808"/>
            <a:ext cx="3600400" cy="4985170"/>
          </a:xfrm>
        </p:spPr>
      </p:pic>
      <p:pic>
        <p:nvPicPr>
          <p:cNvPr id="2052" name="Picture 4" title=" Współczesna fotografia  podczas uroczystości ku czci ofiar holokaustu."/>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427984" y="1628800"/>
            <a:ext cx="4402832" cy="392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advTm="30000">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p:txBody>
          <a:bodyPr>
            <a:normAutofit/>
          </a:bodyPr>
          <a:lstStyle/>
          <a:p>
            <a:r>
              <a:rPr lang="pl-PL" sz="4200" dirty="0" smtClean="0">
                <a:latin typeface="Source Sans Pro" panose="020B0503030403020204" pitchFamily="34" charset="-18"/>
              </a:rPr>
              <a:t>Trzebiński ohel</a:t>
            </a:r>
            <a:endParaRPr lang="pl-PL" sz="4200" dirty="0">
              <a:latin typeface="Source Sans Pro" panose="020B0503030403020204" pitchFamily="34" charset="-18"/>
            </a:endParaRPr>
          </a:p>
        </p:txBody>
      </p:sp>
      <p:sp>
        <p:nvSpPr>
          <p:cNvPr id="9" name="Symbol zastępczy tekstu 8"/>
          <p:cNvSpPr>
            <a:spLocks noGrp="1"/>
          </p:cNvSpPr>
          <p:nvPr>
            <p:ph type="body" idx="1"/>
          </p:nvPr>
        </p:nvSpPr>
        <p:spPr>
          <a:xfrm>
            <a:off x="683568" y="1628800"/>
            <a:ext cx="4040188" cy="715355"/>
          </a:xfrm>
        </p:spPr>
        <p:txBody>
          <a:bodyPr>
            <a:normAutofit/>
          </a:bodyPr>
          <a:lstStyle/>
          <a:p>
            <a:pPr algn="ctr"/>
            <a:r>
              <a:rPr lang="pl-PL" sz="1400" cap="none" dirty="0" smtClean="0">
                <a:latin typeface="Source Sans Pro" panose="020B0503030403020204" pitchFamily="34" charset="-18"/>
              </a:rPr>
              <a:t>Macewy w Trzebińskim ohelu</a:t>
            </a:r>
            <a:endParaRPr lang="pl-PL" sz="1400" cap="none" dirty="0">
              <a:latin typeface="Source Sans Pro" panose="020B0503030403020204" pitchFamily="34" charset="-18"/>
            </a:endParaRPr>
          </a:p>
        </p:txBody>
      </p:sp>
      <p:pic>
        <p:nvPicPr>
          <p:cNvPr id="5" name="Symbol zastępczy zawartości 4" title="Macewy w Trzebińskim ohelu"/>
          <p:cNvPicPr>
            <a:picLocks noGrp="1" noChangeAspect="1"/>
          </p:cNvPicPr>
          <p:nvPr>
            <p:ph sz="half" idx="2"/>
          </p:nvPr>
        </p:nvPicPr>
        <p:blipFill>
          <a:blip r:embed="rId2" cstate="print"/>
          <a:stretch>
            <a:fillRect/>
          </a:stretch>
        </p:blipFill>
        <p:spPr>
          <a:xfrm>
            <a:off x="323528" y="2420888"/>
            <a:ext cx="4840535" cy="3240359"/>
          </a:xfrm>
          <a:effectLst>
            <a:glow rad="101600">
              <a:srgbClr val="0070C0">
                <a:alpha val="60000"/>
              </a:srgbClr>
            </a:glow>
          </a:effectLst>
        </p:spPr>
      </p:pic>
      <p:sp>
        <p:nvSpPr>
          <p:cNvPr id="10" name="Symbol zastępczy tekstu 9"/>
          <p:cNvSpPr>
            <a:spLocks noGrp="1"/>
          </p:cNvSpPr>
          <p:nvPr>
            <p:ph type="body" sz="quarter" idx="3"/>
          </p:nvPr>
        </p:nvSpPr>
        <p:spPr>
          <a:xfrm>
            <a:off x="5004048" y="1698987"/>
            <a:ext cx="3960440" cy="721901"/>
          </a:xfrm>
        </p:spPr>
        <p:txBody>
          <a:bodyPr>
            <a:normAutofit fontScale="92500" lnSpcReduction="10000"/>
          </a:bodyPr>
          <a:lstStyle/>
          <a:p>
            <a:pPr algn="ctr"/>
            <a:r>
              <a:rPr lang="pl-PL" cap="none" dirty="0" smtClean="0">
                <a:solidFill>
                  <a:srgbClr val="FF0000"/>
                </a:solidFill>
              </a:rPr>
              <a:t>Warto przez chwilę </a:t>
            </a:r>
          </a:p>
          <a:p>
            <a:pPr algn="ctr"/>
            <a:r>
              <a:rPr lang="pl-PL" cap="none" dirty="0" smtClean="0">
                <a:solidFill>
                  <a:srgbClr val="FF0000"/>
                </a:solidFill>
              </a:rPr>
              <a:t>Zatrzymać się w ohelu</a:t>
            </a:r>
            <a:endParaRPr lang="pl-PL" cap="none" dirty="0">
              <a:solidFill>
                <a:srgbClr val="FF0000"/>
              </a:solidFill>
            </a:endParaRPr>
          </a:p>
        </p:txBody>
      </p:sp>
      <p:sp>
        <p:nvSpPr>
          <p:cNvPr id="7" name="Symbol zastępczy zawartości 6"/>
          <p:cNvSpPr>
            <a:spLocks noGrp="1"/>
          </p:cNvSpPr>
          <p:nvPr>
            <p:ph sz="quarter" idx="4"/>
          </p:nvPr>
        </p:nvSpPr>
        <p:spPr>
          <a:xfrm>
            <a:off x="5220072" y="2348880"/>
            <a:ext cx="3816424" cy="4408488"/>
          </a:xfrm>
        </p:spPr>
        <p:txBody>
          <a:bodyPr>
            <a:noAutofit/>
          </a:bodyPr>
          <a:lstStyle/>
          <a:p>
            <a:pPr>
              <a:buNone/>
            </a:pPr>
            <a:r>
              <a:rPr lang="pl-PL" sz="1400" b="1" dirty="0" smtClean="0">
                <a:latin typeface="Source Sans Pro" panose="020B0503030403020204" pitchFamily="34" charset="-18"/>
              </a:rPr>
              <a:t>W </a:t>
            </a:r>
            <a:r>
              <a:rPr lang="pl-PL" sz="1400" b="1" dirty="0" smtClean="0">
                <a:latin typeface="Source Sans Pro" panose="020B0503030403020204" pitchFamily="34" charset="-18"/>
              </a:rPr>
              <a:t>Trzebini w ohelu pochowani są (kolejno </a:t>
            </a:r>
            <a:r>
              <a:rPr lang="pl-PL" sz="1400" b="1" dirty="0" smtClean="0">
                <a:latin typeface="Source Sans Pro" panose="020B0503030403020204" pitchFamily="34" charset="-18"/>
              </a:rPr>
              <a:t>od </a:t>
            </a:r>
            <a:r>
              <a:rPr lang="pl-PL" sz="1400" b="1" dirty="0" smtClean="0">
                <a:latin typeface="Source Sans Pro" panose="020B0503030403020204" pitchFamily="34" charset="-18"/>
              </a:rPr>
              <a:t>lewej strony): </a:t>
            </a:r>
            <a:r>
              <a:rPr lang="pl-PL" sz="1200" b="1" dirty="0" smtClean="0">
                <a:latin typeface="Source Sans Pro" panose="020B0503030403020204" pitchFamily="34" charset="-18"/>
              </a:rPr>
              <a:t/>
            </a:r>
            <a:br>
              <a:rPr lang="pl-PL" sz="1200" b="1" dirty="0" smtClean="0">
                <a:latin typeface="Source Sans Pro" panose="020B0503030403020204" pitchFamily="34" charset="-18"/>
              </a:rPr>
            </a:br>
            <a:endParaRPr lang="pl-PL" sz="1200" b="1" dirty="0" smtClean="0">
              <a:latin typeface="Source Sans Pro" panose="020B0503030403020204" pitchFamily="34" charset="-18"/>
            </a:endParaRPr>
          </a:p>
          <a:p>
            <a:pPr>
              <a:buNone/>
            </a:pPr>
            <a:r>
              <a:rPr lang="pl-PL" sz="1200" b="1" dirty="0" smtClean="0">
                <a:latin typeface="Source Sans Pro" panose="020B0503030403020204" pitchFamily="34" charset="-18"/>
              </a:rPr>
              <a:t>Abraham </a:t>
            </a:r>
            <a:r>
              <a:rPr lang="pl-PL" sz="1200" b="1" dirty="0" smtClean="0">
                <a:latin typeface="Source Sans Pro" panose="020B0503030403020204" pitchFamily="34" charset="-18"/>
              </a:rPr>
              <a:t>Lewi, syn Chaima</a:t>
            </a:r>
            <a:br>
              <a:rPr lang="pl-PL" sz="1200" b="1" dirty="0" smtClean="0">
                <a:latin typeface="Source Sans Pro" panose="020B0503030403020204" pitchFamily="34" charset="-18"/>
              </a:rPr>
            </a:br>
            <a:r>
              <a:rPr lang="pl-PL" sz="1200" b="1" dirty="0" smtClean="0">
                <a:latin typeface="Source Sans Pro" panose="020B0503030403020204" pitchFamily="34" charset="-18"/>
              </a:rPr>
              <a:t> (nr grobu 238),  </a:t>
            </a:r>
          </a:p>
          <a:p>
            <a:pPr>
              <a:buNone/>
            </a:pPr>
            <a:r>
              <a:rPr lang="pl-PL" sz="1200" b="1" dirty="0" smtClean="0">
                <a:latin typeface="Source Sans Pro" panose="020B0503030403020204" pitchFamily="34" charset="-18"/>
              </a:rPr>
              <a:t>Mosze </a:t>
            </a:r>
            <a:r>
              <a:rPr lang="pl-PL" sz="1200" b="1" dirty="0" smtClean="0">
                <a:latin typeface="Source Sans Pro" panose="020B0503030403020204" pitchFamily="34" charset="-18"/>
              </a:rPr>
              <a:t>Jona  Lewi, syn Szymona </a:t>
            </a:r>
            <a:br>
              <a:rPr lang="pl-PL" sz="1200" b="1" dirty="0" smtClean="0">
                <a:latin typeface="Source Sans Pro" panose="020B0503030403020204" pitchFamily="34" charset="-18"/>
              </a:rPr>
            </a:br>
            <a:r>
              <a:rPr lang="pl-PL" sz="1200" b="1" dirty="0" smtClean="0">
                <a:latin typeface="Source Sans Pro" panose="020B0503030403020204" pitchFamily="34" charset="-18"/>
              </a:rPr>
              <a:t>(nr grobu 237) –   był rabinem i jednocześnie pierwszym przewodniczącym gminy żydowskiej w Trzebini</a:t>
            </a:r>
          </a:p>
          <a:p>
            <a:pPr>
              <a:buNone/>
            </a:pPr>
            <a:r>
              <a:rPr lang="pl-PL" sz="1200" b="1" dirty="0" smtClean="0">
                <a:latin typeface="Source Sans Pro" panose="020B0503030403020204" pitchFamily="34" charset="-18"/>
              </a:rPr>
              <a:t>Chaim </a:t>
            </a:r>
            <a:r>
              <a:rPr lang="pl-PL" sz="1200" b="1" dirty="0" smtClean="0">
                <a:latin typeface="Source Sans Pro" panose="020B0503030403020204" pitchFamily="34" charset="-18"/>
              </a:rPr>
              <a:t>Kluger</a:t>
            </a:r>
            <a:br>
              <a:rPr lang="pl-PL" sz="1200" b="1" dirty="0" smtClean="0">
                <a:latin typeface="Source Sans Pro" panose="020B0503030403020204" pitchFamily="34" charset="-18"/>
              </a:rPr>
            </a:br>
            <a:r>
              <a:rPr lang="pl-PL" sz="1200" b="1" dirty="0" smtClean="0">
                <a:latin typeface="Source Sans Pro" panose="020B0503030403020204" pitchFamily="34" charset="-18"/>
              </a:rPr>
              <a:t>(nr grobu 236) –  w pocz. XIX wieku był Burmistrzem Trzebini</a:t>
            </a:r>
          </a:p>
          <a:p>
            <a:pPr>
              <a:buNone/>
            </a:pPr>
            <a:r>
              <a:rPr lang="pl-PL" sz="1200" b="1" dirty="0" smtClean="0">
                <a:latin typeface="Source Sans Pro" panose="020B0503030403020204" pitchFamily="34" charset="-18"/>
              </a:rPr>
              <a:t>Izrael </a:t>
            </a:r>
            <a:r>
              <a:rPr lang="pl-PL" sz="1200" b="1" dirty="0" smtClean="0">
                <a:latin typeface="Source Sans Pro" panose="020B0503030403020204" pitchFamily="34" charset="-18"/>
              </a:rPr>
              <a:t>Kluger, syn Chaima </a:t>
            </a:r>
            <a:br>
              <a:rPr lang="pl-PL" sz="1200" b="1" dirty="0" smtClean="0">
                <a:latin typeface="Source Sans Pro" panose="020B0503030403020204" pitchFamily="34" charset="-18"/>
              </a:rPr>
            </a:br>
            <a:r>
              <a:rPr lang="pl-PL" sz="1200" b="1" dirty="0" smtClean="0">
                <a:latin typeface="Source Sans Pro" panose="020B0503030403020204" pitchFamily="34" charset="-18"/>
              </a:rPr>
              <a:t>(nr grobu 235). </a:t>
            </a:r>
          </a:p>
          <a:p>
            <a:pPr>
              <a:buNone/>
            </a:pPr>
            <a:r>
              <a:rPr lang="pl-PL" sz="1200" b="1" dirty="0" smtClean="0">
                <a:latin typeface="Source Sans Pro" panose="020B0503030403020204" pitchFamily="34" charset="-18"/>
              </a:rPr>
              <a:t/>
            </a:r>
            <a:br>
              <a:rPr lang="pl-PL" sz="1200" b="1" dirty="0" smtClean="0">
                <a:latin typeface="Source Sans Pro" panose="020B0503030403020204" pitchFamily="34" charset="-18"/>
              </a:rPr>
            </a:br>
            <a:r>
              <a:rPr lang="pl-PL" sz="1200" b="1" dirty="0" smtClean="0">
                <a:solidFill>
                  <a:srgbClr val="FF0000"/>
                </a:solidFill>
                <a:latin typeface="Source Sans Pro" panose="020B0503030403020204" pitchFamily="34" charset="-18"/>
              </a:rPr>
              <a:t>Wszyscy spoczywający na terenie  trzebińskiego ohelu byli cadykami</a:t>
            </a:r>
            <a:r>
              <a:rPr lang="pl-PL" sz="1200" b="1" dirty="0" smtClean="0">
                <a:solidFill>
                  <a:srgbClr val="FF0000"/>
                </a:solidFill>
                <a:latin typeface="Source Sans Pro" panose="020B0503030403020204" pitchFamily="34" charset="-18"/>
              </a:rPr>
              <a:t> </a:t>
            </a:r>
            <a:r>
              <a:rPr lang="pl-PL" sz="1200" b="1" dirty="0" smtClean="0">
                <a:solidFill>
                  <a:srgbClr val="FF0000"/>
                </a:solidFill>
                <a:latin typeface="Source Sans Pro" panose="020B0503030403020204" pitchFamily="34" charset="-18"/>
              </a:rPr>
              <a:t>- tak w judaizmie określa się charyzmatycznych przywódców religijnych, uważanych  powszechnie za pośredników między Bogiem i ludźmi. Zazwyczaj tytułuje się ich "rebe". </a:t>
            </a:r>
            <a:endParaRPr lang="pl-PL" sz="1200" b="1" dirty="0">
              <a:solidFill>
                <a:srgbClr val="FF0000"/>
              </a:solidFill>
              <a:latin typeface="Source Sans Pro" panose="020B0503030403020204" pitchFamily="34" charset="-18"/>
            </a:endParaRPr>
          </a:p>
        </p:txBody>
      </p:sp>
    </p:spTree>
  </p:cSld>
  <p:clrMapOvr>
    <a:masterClrMapping/>
  </p:clrMapOvr>
  <p:transition spd="med" advTm="40000">
    <p:wipe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normAutofit/>
          </a:bodyPr>
          <a:lstStyle/>
          <a:p>
            <a:r>
              <a:rPr lang="pl-PL" sz="4200" dirty="0" smtClean="0">
                <a:latin typeface="Source Sans Pro" panose="020B0503030403020204" pitchFamily="34" charset="-18"/>
              </a:rPr>
              <a:t>Macewy w ohelu</a:t>
            </a:r>
            <a:endParaRPr lang="pl-PL" sz="4200" dirty="0">
              <a:latin typeface="Source Sans Pro" panose="020B0503030403020204" pitchFamily="34" charset="-18"/>
            </a:endParaRPr>
          </a:p>
        </p:txBody>
      </p:sp>
      <p:sp>
        <p:nvSpPr>
          <p:cNvPr id="8" name="Symbol zastępczy tekstu 7"/>
          <p:cNvSpPr>
            <a:spLocks noGrp="1"/>
          </p:cNvSpPr>
          <p:nvPr>
            <p:ph type="body" idx="1"/>
          </p:nvPr>
        </p:nvSpPr>
        <p:spPr>
          <a:xfrm>
            <a:off x="457200" y="1698987"/>
            <a:ext cx="4040188" cy="865917"/>
          </a:xfrm>
          <a:solidFill>
            <a:schemeClr val="accent2">
              <a:lumMod val="40000"/>
              <a:lumOff val="60000"/>
            </a:schemeClr>
          </a:solidFill>
        </p:spPr>
        <p:txBody>
          <a:bodyPr>
            <a:noAutofit/>
          </a:bodyPr>
          <a:lstStyle/>
          <a:p>
            <a:r>
              <a:rPr lang="pl-PL" sz="1100" cap="none" dirty="0" smtClean="0">
                <a:solidFill>
                  <a:srgbClr val="FF0000"/>
                </a:solidFill>
                <a:latin typeface="Source Sans Pro" panose="020B0503030403020204" pitchFamily="34" charset="-18"/>
              </a:rPr>
              <a:t>Macewa – to kamienna płyta umieszczona pionowo, w celu oznaczenia grobu osoby zmarłej. </a:t>
            </a:r>
            <a:endParaRPr lang="pl-PL" sz="1100" cap="none" dirty="0" smtClean="0">
              <a:latin typeface="Source Sans Pro" panose="020B0503030403020204" pitchFamily="34" charset="-18"/>
            </a:endParaRPr>
          </a:p>
          <a:p>
            <a:r>
              <a:rPr lang="pl-PL" sz="1100" cap="none" dirty="0" smtClean="0">
                <a:latin typeface="Source Sans Pro" panose="020B0503030403020204" pitchFamily="34" charset="-18"/>
              </a:rPr>
              <a:t>Poniżej fragment macewy w ohelu należącej do burmistrza Trzebini </a:t>
            </a:r>
            <a:r>
              <a:rPr lang="pl-PL" sz="1100" cap="none" dirty="0">
                <a:latin typeface="Source Sans Pro" panose="020B0503030403020204" pitchFamily="34" charset="-18"/>
              </a:rPr>
              <a:t>C</a:t>
            </a:r>
            <a:r>
              <a:rPr lang="pl-PL" sz="1100" cap="none" dirty="0" smtClean="0">
                <a:latin typeface="Source Sans Pro" panose="020B0503030403020204" pitchFamily="34" charset="-18"/>
              </a:rPr>
              <a:t>haima Klugera</a:t>
            </a:r>
          </a:p>
        </p:txBody>
      </p:sp>
      <p:pic>
        <p:nvPicPr>
          <p:cNvPr id="15" name="Symbol zastępczy zawartości 14" title="Macewa Abrahama Lewi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64088" y="2564904"/>
            <a:ext cx="2711440" cy="3951287"/>
          </a:xfrm>
        </p:spPr>
      </p:pic>
      <p:sp>
        <p:nvSpPr>
          <p:cNvPr id="9" name="Symbol zastępczy tekstu 8"/>
          <p:cNvSpPr>
            <a:spLocks noGrp="1"/>
          </p:cNvSpPr>
          <p:nvPr>
            <p:ph type="body" sz="quarter" idx="3"/>
          </p:nvPr>
        </p:nvSpPr>
        <p:spPr>
          <a:xfrm>
            <a:off x="4644008" y="1700808"/>
            <a:ext cx="4247455" cy="787363"/>
          </a:xfrm>
          <a:solidFill>
            <a:schemeClr val="accent2">
              <a:lumMod val="40000"/>
              <a:lumOff val="60000"/>
            </a:schemeClr>
          </a:solidFill>
        </p:spPr>
        <p:txBody>
          <a:bodyPr>
            <a:normAutofit/>
          </a:bodyPr>
          <a:lstStyle/>
          <a:p>
            <a:r>
              <a:rPr lang="pl-PL" sz="1200" cap="none" dirty="0" smtClean="0">
                <a:latin typeface="Source Sans Pro" panose="020B0503030403020204" pitchFamily="34" charset="-18"/>
              </a:rPr>
              <a:t>Macewa Abrahama Lewi w górnej części –  pod koroną, na złoconej tacy –  przedstawiono nóź do obrzezania, co wskazuje, że zmarły był </a:t>
            </a:r>
            <a:r>
              <a:rPr lang="pl-PL" sz="1200" cap="none" dirty="0" smtClean="0">
                <a:latin typeface="Source Sans Pro" panose="020B0503030403020204" pitchFamily="34" charset="-18"/>
              </a:rPr>
              <a:t>Mohelem</a:t>
            </a:r>
            <a:endParaRPr lang="pl-PL" sz="1200" cap="none" dirty="0" smtClean="0">
              <a:latin typeface="Source Sans Pro" panose="020B0503030403020204" pitchFamily="34" charset="-18"/>
            </a:endParaRPr>
          </a:p>
        </p:txBody>
      </p:sp>
      <p:pic>
        <p:nvPicPr>
          <p:cNvPr id="19" name="Symbol zastępczy zawartości 18" title="Poniżej fragment macewy w ohelu należącej do burmistrza Trzebini Chaima Klugera"/>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7544" y="2708920"/>
            <a:ext cx="4041775" cy="3694628"/>
          </a:xfrm>
        </p:spPr>
      </p:pic>
    </p:spTree>
  </p:cSld>
  <p:clrMapOvr>
    <a:masterClrMapping/>
  </p:clrMapOvr>
  <p:transition spd="med" advTm="60000">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200" dirty="0" smtClean="0">
                <a:latin typeface="Source Sans Pro" panose="020B0503030403020204" pitchFamily="34" charset="-18"/>
              </a:rPr>
              <a:t>Najpiękniejsze nagrobki 1</a:t>
            </a:r>
            <a:endParaRPr lang="pl-PL" sz="4200" dirty="0">
              <a:latin typeface="Source Sans Pro" panose="020B0503030403020204" pitchFamily="34" charset="-18"/>
            </a:endParaRPr>
          </a:p>
        </p:txBody>
      </p:sp>
      <p:sp>
        <p:nvSpPr>
          <p:cNvPr id="5" name="Symbol zastępczy tekstu 4"/>
          <p:cNvSpPr>
            <a:spLocks noGrp="1"/>
          </p:cNvSpPr>
          <p:nvPr>
            <p:ph type="body" idx="1"/>
          </p:nvPr>
        </p:nvSpPr>
        <p:spPr>
          <a:xfrm>
            <a:off x="179512" y="1628801"/>
            <a:ext cx="4104456" cy="792088"/>
          </a:xfrm>
          <a:solidFill>
            <a:schemeClr val="accent2">
              <a:lumMod val="40000"/>
              <a:lumOff val="60000"/>
            </a:schemeClr>
          </a:solidFill>
        </p:spPr>
        <p:txBody>
          <a:bodyPr>
            <a:normAutofit/>
          </a:bodyPr>
          <a:lstStyle/>
          <a:p>
            <a:r>
              <a:rPr lang="pl-PL" sz="1200" cap="none" dirty="0" smtClean="0">
                <a:latin typeface="Source Sans Pro" panose="020B0503030403020204" pitchFamily="34" charset="-18"/>
              </a:rPr>
              <a:t>Dzban informuje o tym, że w tym grobie spoczywa lewita, czyli pomocnik kapłana</a:t>
            </a:r>
            <a:r>
              <a:rPr lang="pl-PL" sz="1200" cap="none" dirty="0" smtClean="0">
                <a:latin typeface="Source Sans Pro" panose="020B0503030403020204" pitchFamily="34" charset="-18"/>
              </a:rPr>
              <a:t>),</a:t>
            </a:r>
            <a:r>
              <a:rPr lang="pl-PL" sz="1200" cap="none" dirty="0">
                <a:latin typeface="Source Sans Pro" panose="020B0503030403020204" pitchFamily="34" charset="-18"/>
              </a:rPr>
              <a:t> </a:t>
            </a:r>
            <a:r>
              <a:rPr lang="pl-PL" sz="1200" cap="none" dirty="0" smtClean="0">
                <a:latin typeface="Source Sans Pro" panose="020B0503030403020204" pitchFamily="34" charset="-18"/>
              </a:rPr>
              <a:t>osoba </a:t>
            </a:r>
            <a:r>
              <a:rPr lang="pl-PL" sz="1200" cap="none" dirty="0" smtClean="0">
                <a:latin typeface="Source Sans Pro" panose="020B0503030403020204" pitchFamily="34" charset="-18"/>
              </a:rPr>
              <a:t>bardzo szanowana w społeczeństwie żydowskim</a:t>
            </a:r>
            <a:endParaRPr lang="pl-PL" sz="1200" cap="none" dirty="0">
              <a:latin typeface="Source Sans Pro" panose="020B0503030403020204" pitchFamily="34" charset="-18"/>
            </a:endParaRPr>
          </a:p>
        </p:txBody>
      </p:sp>
      <p:pic>
        <p:nvPicPr>
          <p:cNvPr id="9" name="Symbol zastępczy zawartości 8" title="Nagrobek "/>
          <p:cNvPicPr>
            <a:picLocks noGrp="1" noChangeAspect="1"/>
          </p:cNvPicPr>
          <p:nvPr>
            <p:ph sz="half" idx="2"/>
          </p:nvPr>
        </p:nvPicPr>
        <p:blipFill>
          <a:blip r:embed="rId2" cstate="print"/>
          <a:stretch>
            <a:fillRect/>
          </a:stretch>
        </p:blipFill>
        <p:spPr>
          <a:xfrm>
            <a:off x="971600" y="2564904"/>
            <a:ext cx="2644842" cy="3951287"/>
          </a:xfrm>
          <a:effectLst>
            <a:glow rad="101600">
              <a:srgbClr val="0070C0">
                <a:alpha val="60000"/>
              </a:srgbClr>
            </a:glow>
          </a:effectLst>
        </p:spPr>
      </p:pic>
      <p:sp>
        <p:nvSpPr>
          <p:cNvPr id="6" name="Symbol zastępczy tekstu 5"/>
          <p:cNvSpPr>
            <a:spLocks noGrp="1"/>
          </p:cNvSpPr>
          <p:nvPr>
            <p:ph type="body" sz="quarter" idx="3"/>
          </p:nvPr>
        </p:nvSpPr>
        <p:spPr>
          <a:xfrm>
            <a:off x="4644008" y="1628800"/>
            <a:ext cx="4248472" cy="936104"/>
          </a:xfrm>
          <a:solidFill>
            <a:schemeClr val="accent2">
              <a:lumMod val="40000"/>
              <a:lumOff val="60000"/>
            </a:schemeClr>
          </a:solidFill>
        </p:spPr>
        <p:txBody>
          <a:bodyPr>
            <a:normAutofit/>
          </a:bodyPr>
          <a:lstStyle/>
          <a:p>
            <a:r>
              <a:rPr lang="pl-PL" sz="1200" cap="none" dirty="0" smtClean="0">
                <a:latin typeface="Source Sans Pro" panose="020B0503030403020204" pitchFamily="34" charset="-18"/>
              </a:rPr>
              <a:t>Macewa Racheli, córki Abrahama, </a:t>
            </a:r>
          </a:p>
          <a:p>
            <a:r>
              <a:rPr lang="pl-PL" sz="1200" cap="none" dirty="0" smtClean="0">
                <a:latin typeface="Source Sans Pro" panose="020B0503030403020204" pitchFamily="34" charset="-18"/>
              </a:rPr>
              <a:t>Zmarłej </a:t>
            </a:r>
            <a:r>
              <a:rPr lang="pl-PL" sz="1200" cap="none" dirty="0" smtClean="0">
                <a:latin typeface="Source Sans Pro" panose="020B0503030403020204" pitchFamily="34" charset="-18"/>
              </a:rPr>
              <a:t>w 1836 roku. U dołu po lewej stronie widoczna jest wiewiórka gryząca orzech mądrości, co wskazuje, że zmarła była  bardzo mądrą kobietą</a:t>
            </a:r>
            <a:endParaRPr lang="pl-PL" sz="1200" cap="none" dirty="0">
              <a:latin typeface="Source Sans Pro" panose="020B0503030403020204" pitchFamily="34" charset="-18"/>
            </a:endParaRPr>
          </a:p>
        </p:txBody>
      </p:sp>
      <p:pic>
        <p:nvPicPr>
          <p:cNvPr id="8" name="Symbol zastępczy zawartości 7" title="Macewa Racheli, córki Abrahama"/>
          <p:cNvPicPr>
            <a:picLocks noGrp="1" noChangeAspect="1"/>
          </p:cNvPicPr>
          <p:nvPr>
            <p:ph sz="quarter" idx="4"/>
          </p:nvPr>
        </p:nvPicPr>
        <p:blipFill>
          <a:blip r:embed="rId3" cstate="print"/>
          <a:stretch>
            <a:fillRect/>
          </a:stretch>
        </p:blipFill>
        <p:spPr>
          <a:xfrm>
            <a:off x="5436096" y="2708920"/>
            <a:ext cx="2645076" cy="3951287"/>
          </a:xfrm>
          <a:effectLst>
            <a:glow rad="101600">
              <a:srgbClr val="0070C0">
                <a:alpha val="60000"/>
              </a:srgbClr>
            </a:glow>
          </a:effectLst>
        </p:spPr>
      </p:pic>
    </p:spTree>
  </p:cSld>
  <p:clrMapOvr>
    <a:masterClrMapping/>
  </p:clrMapOvr>
  <p:transition spd="med" advTm="30000">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a:bodyPr>
          <a:lstStyle/>
          <a:p>
            <a:r>
              <a:rPr lang="pl-PL" sz="4200" dirty="0" smtClean="0">
                <a:latin typeface="Source Sans Pro" panose="020B0503030403020204" pitchFamily="34" charset="-18"/>
              </a:rPr>
              <a:t>Najpiękniejsze nagrobki 2</a:t>
            </a:r>
            <a:endParaRPr lang="pl-PL" sz="4200" dirty="0">
              <a:latin typeface="Source Sans Pro" panose="020B0503030403020204" pitchFamily="34" charset="-18"/>
            </a:endParaRPr>
          </a:p>
        </p:txBody>
      </p:sp>
      <p:sp>
        <p:nvSpPr>
          <p:cNvPr id="6" name="Symbol zastępczy tekstu 5"/>
          <p:cNvSpPr>
            <a:spLocks noGrp="1"/>
          </p:cNvSpPr>
          <p:nvPr>
            <p:ph type="body" idx="1"/>
          </p:nvPr>
        </p:nvSpPr>
        <p:spPr>
          <a:xfrm>
            <a:off x="251520" y="1556792"/>
            <a:ext cx="4196443" cy="941478"/>
          </a:xfrm>
          <a:solidFill>
            <a:schemeClr val="accent2">
              <a:lumMod val="40000"/>
              <a:lumOff val="60000"/>
            </a:schemeClr>
          </a:solidFill>
        </p:spPr>
        <p:txBody>
          <a:bodyPr>
            <a:normAutofit/>
          </a:bodyPr>
          <a:lstStyle/>
          <a:p>
            <a:r>
              <a:rPr lang="pl-PL" sz="1200" cap="none" dirty="0" smtClean="0">
                <a:latin typeface="Source Sans Pro" panose="020B0503030403020204" pitchFamily="34" charset="-18"/>
              </a:rPr>
              <a:t>Zgaszone świece uwidocznione na macewie wskazują, że w tym grobie  spoczywa kobieta. </a:t>
            </a:r>
          </a:p>
          <a:p>
            <a:r>
              <a:rPr lang="pl-PL" sz="1200" cap="none" dirty="0" smtClean="0">
                <a:latin typeface="Source Sans Pro" panose="020B0503030403020204" pitchFamily="34" charset="-18"/>
              </a:rPr>
              <a:t>Na cmentarzu w Trzebini kobiety są pochowane zazwyczaj w lewej jego części – licząc od bramy wejściowej. </a:t>
            </a:r>
            <a:endParaRPr lang="pl-PL" sz="1200" cap="none" dirty="0">
              <a:latin typeface="Source Sans Pro" panose="020B0503030403020204" pitchFamily="34" charset="-18"/>
            </a:endParaRPr>
          </a:p>
        </p:txBody>
      </p:sp>
      <p:sp>
        <p:nvSpPr>
          <p:cNvPr id="8" name="Symbol zastępczy tekstu 7"/>
          <p:cNvSpPr>
            <a:spLocks noGrp="1"/>
          </p:cNvSpPr>
          <p:nvPr>
            <p:ph type="body" sz="quarter" idx="3"/>
          </p:nvPr>
        </p:nvSpPr>
        <p:spPr>
          <a:xfrm>
            <a:off x="4932040" y="1556792"/>
            <a:ext cx="3672408" cy="857550"/>
          </a:xfrm>
          <a:solidFill>
            <a:schemeClr val="accent2">
              <a:lumMod val="40000"/>
              <a:lumOff val="60000"/>
            </a:schemeClr>
          </a:solidFill>
        </p:spPr>
        <p:txBody>
          <a:bodyPr>
            <a:normAutofit/>
          </a:bodyPr>
          <a:lstStyle/>
          <a:p>
            <a:r>
              <a:rPr lang="pl-PL" sz="1200" cap="none" dirty="0" smtClean="0">
                <a:latin typeface="Source Sans Pro" panose="020B0503030403020204" pitchFamily="34" charset="-18"/>
              </a:rPr>
              <a:t>Przykład </a:t>
            </a:r>
            <a:r>
              <a:rPr lang="pl-PL" sz="1200" cap="none" dirty="0" smtClean="0">
                <a:latin typeface="Source Sans Pro" panose="020B0503030403020204" pitchFamily="34" charset="-18"/>
              </a:rPr>
              <a:t>nagrobka z </a:t>
            </a:r>
            <a:r>
              <a:rPr lang="pl-PL" sz="1200" cap="none" dirty="0" smtClean="0">
                <a:latin typeface="Source Sans Pro" panose="020B0503030403020204" pitchFamily="34" charset="-18"/>
              </a:rPr>
              <a:t>dodrze zachowaną oryginalną kolorystyką</a:t>
            </a:r>
            <a:endParaRPr lang="pl-PL" sz="1200" cap="none" dirty="0">
              <a:latin typeface="Source Sans Pro" panose="020B0503030403020204" pitchFamily="34" charset="-18"/>
            </a:endParaRPr>
          </a:p>
        </p:txBody>
      </p:sp>
      <p:pic>
        <p:nvPicPr>
          <p:cNvPr id="3074" name="Picture 2" title="Nagrobek z dobrze zachowaną oryginalną kolorystyką"/>
          <p:cNvPicPr>
            <a:picLocks noGrp="1" noChangeAspect="1" noChangeArrowheads="1"/>
          </p:cNvPicPr>
          <p:nvPr>
            <p:ph sz="quarter" idx="4"/>
          </p:nvPr>
        </p:nvPicPr>
        <p:blipFill>
          <a:blip r:embed="rId2" cstate="print"/>
          <a:stretch>
            <a:fillRect/>
          </a:stretch>
        </p:blipFill>
        <p:spPr bwMode="auto">
          <a:xfrm>
            <a:off x="5508104" y="2564904"/>
            <a:ext cx="2644842" cy="3951287"/>
          </a:xfrm>
          <a:prstGeom prst="rect">
            <a:avLst/>
          </a:prstGeom>
          <a:noFill/>
          <a:effectLst>
            <a:glow rad="101600">
              <a:srgbClr val="0070C0">
                <a:alpha val="60000"/>
              </a:srgbClr>
            </a:glow>
          </a:effectLst>
        </p:spPr>
      </p:pic>
      <p:pic>
        <p:nvPicPr>
          <p:cNvPr id="10" name="Symbol zastępczy zawartości 5" title="Macewa z widocznymi zgaszonymi świecami"/>
          <p:cNvPicPr>
            <a:picLocks noGrp="1" noChangeAspect="1"/>
          </p:cNvPicPr>
          <p:nvPr>
            <p:ph sz="half" idx="2"/>
          </p:nvPr>
        </p:nvPicPr>
        <p:blipFill>
          <a:blip r:embed="rId3" cstate="print"/>
          <a:stretch>
            <a:fillRect/>
          </a:stretch>
        </p:blipFill>
        <p:spPr>
          <a:xfrm>
            <a:off x="1043608" y="2636912"/>
            <a:ext cx="2644842" cy="3951287"/>
          </a:xfrm>
          <a:effectLst>
            <a:glow rad="101600">
              <a:srgbClr val="0070C0">
                <a:alpha val="60000"/>
              </a:srgbClr>
            </a:glow>
          </a:effectLst>
        </p:spPr>
      </p:pic>
    </p:spTree>
  </p:cSld>
  <p:clrMapOvr>
    <a:masterClrMapping/>
  </p:clrMapOvr>
  <p:transition spd="med" advTm="30000">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ł">
  <a:themeElements>
    <a:clrScheme name="Moduł">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ł">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ł">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5238</TotalTime>
  <Words>6379</Words>
  <Application>Microsoft Office PowerPoint</Application>
  <PresentationFormat>Pokaz na ekranie (4:3)</PresentationFormat>
  <Paragraphs>329</Paragraphs>
  <Slides>49</Slides>
  <Notes>12</Notes>
  <HiddenSlides>0</HiddenSlides>
  <MMClips>0</MMClips>
  <ScaleCrop>false</ScaleCrop>
  <HeadingPairs>
    <vt:vector size="4" baseType="variant">
      <vt:variant>
        <vt:lpstr>Motyw</vt:lpstr>
      </vt:variant>
      <vt:variant>
        <vt:i4>1</vt:i4>
      </vt:variant>
      <vt:variant>
        <vt:lpstr>Tytuły slajdów</vt:lpstr>
      </vt:variant>
      <vt:variant>
        <vt:i4>49</vt:i4>
      </vt:variant>
    </vt:vector>
  </HeadingPairs>
  <TitlesOfParts>
    <vt:vector size="50" baseType="lpstr">
      <vt:lpstr>Moduł</vt:lpstr>
      <vt:lpstr>Trzebiński szlak kultury żydowskiej i holokaustu</vt:lpstr>
      <vt:lpstr>Trzebińscy Żydzi</vt:lpstr>
      <vt:lpstr>Cmentarz żydowski w Trzebini  (wejście od obecnej ulicy Słowackiego)</vt:lpstr>
      <vt:lpstr>Historia cmentarza  </vt:lpstr>
      <vt:lpstr>Wejście na teren nekropolii  – dawniej i obecnie</vt:lpstr>
      <vt:lpstr>Trzebiński ohel</vt:lpstr>
      <vt:lpstr>Macewy w ohelu</vt:lpstr>
      <vt:lpstr>Najpiękniejsze nagrobki 1</vt:lpstr>
      <vt:lpstr>Najpiękniejsze nagrobki 2</vt:lpstr>
      <vt:lpstr>Najpiękniejsze nagrobki 3</vt:lpstr>
      <vt:lpstr>Najpiękniejsze nagrobki 4</vt:lpstr>
      <vt:lpstr>Symbolika macew 1</vt:lpstr>
      <vt:lpstr>Symbolika macew 2</vt:lpstr>
      <vt:lpstr>Symbolika macew 3</vt:lpstr>
      <vt:lpstr>Symbolika macew 4</vt:lpstr>
      <vt:lpstr>Symbolika macew 5</vt:lpstr>
      <vt:lpstr>Symbolika macew 6</vt:lpstr>
      <vt:lpstr>Symbolika macew 7</vt:lpstr>
      <vt:lpstr>Symbolika macew 8</vt:lpstr>
      <vt:lpstr>Symbolika macew 9</vt:lpstr>
      <vt:lpstr>Symbolika macew 10</vt:lpstr>
      <vt:lpstr>Mogiła zbiorowa Żydów zamęczonych  w hitlerowskim obozie pracy „za torami”</vt:lpstr>
      <vt:lpstr>Trzebiński Rynek</vt:lpstr>
      <vt:lpstr>Synagoga SZUL - obecnie nieistniejąca</vt:lpstr>
      <vt:lpstr>Synagoga SZUL  (obecnie nieistniejąca)</vt:lpstr>
      <vt:lpstr>Centrum Trzebini i Plac Targowy  – miejsce selekcji Żydów w okresie II wojny światowej </vt:lpstr>
      <vt:lpstr>Centrum Trzebini i Plac Targowy  – miejsce selekcji Żydów w czasie II wojny światowej </vt:lpstr>
      <vt:lpstr>Centrum Trzebini i Plac Targowy – miejsce selekcji Żydów  w okresie II wojny światowej </vt:lpstr>
      <vt:lpstr>Synagoga Kupiecka  - przy obecnej ulicy Piłsudskiego</vt:lpstr>
      <vt:lpstr>Budynki starej Gazowni w Trzebini - miejsce skoszarowania trzebińskich Żydów  przed ich transportem do Auschwitz-Birkenau</vt:lpstr>
      <vt:lpstr>Teren dawnego obozu hitlerowskiego w Trzebionce (dzielnica Trzebini)</vt:lpstr>
      <vt:lpstr>Historia obozu hitlerowskiego  w Trzebini</vt:lpstr>
      <vt:lpstr>Historia obozu hitlerowskiego  w Trzebionce</vt:lpstr>
      <vt:lpstr>Obóz hitlerowski w Trzebionce</vt:lpstr>
      <vt:lpstr>Teren dawnego boiska sportowego - miejsce egzekucji  grupy Żydów</vt:lpstr>
      <vt:lpstr>Teren dawnego boiska sportowego - miejsce egzekucji  Żydów</vt:lpstr>
      <vt:lpstr> Teren w rejonie wiaduktu nad torami - miejsce egzekucji 87 Żydów i 3 Polaków </vt:lpstr>
      <vt:lpstr>Hitlerowski obóz pracy „za torami”</vt:lpstr>
      <vt:lpstr>Teren dawnego hitlerowskiego obozu pracy „za torami”</vt:lpstr>
      <vt:lpstr>Hitlerowski obóz pracy</vt:lpstr>
      <vt:lpstr>Dworzec Kolejowy  – miejsce, z którego wielu trzebińskich Żydów wyruszyło  w swą ostatnią podróż (do Auschwitz)</vt:lpstr>
      <vt:lpstr>Muzeum Judaistyczne  w Dworze Zieleniewskich</vt:lpstr>
      <vt:lpstr>Gdzie w Trzebini zanocować ?</vt:lpstr>
      <vt:lpstr>Gdzie dobrze zjeść ? </vt:lpstr>
      <vt:lpstr>Kuchnia koszerna w Trzebini</vt:lpstr>
      <vt:lpstr> Restauracja „Dwór  Zieleniewskich”   e-mail:  dwór@lir-portal.pl ,  www.lir-portal.pl </vt:lpstr>
      <vt:lpstr> Kuchnia koszerna w Trzebini  - Restauracja „Dwór  Zieleniewskich”   e-mail:  dwór@lir-portal.pl ,  www.lir-portal.pl </vt:lpstr>
      <vt:lpstr>Punkty Informacji Turystycznej</vt:lpstr>
      <vt:lpstr>POKAZ :  Trzebiński szlak kultury żydowskiej i holokaustu</vt:lpstr>
    </vt:vector>
  </TitlesOfParts>
  <Company>Miejska Biblioteka Publiczna w Trzebini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Trzebiński szlak kultury żydowskiej i holokaustu</dc:title>
  <dc:creator>aneta_2</dc:creator>
  <cp:lastModifiedBy>beletrystyka</cp:lastModifiedBy>
  <cp:revision>1044</cp:revision>
  <dcterms:created xsi:type="dcterms:W3CDTF">2013-08-13T12:20:56Z</dcterms:created>
  <dcterms:modified xsi:type="dcterms:W3CDTF">2022-10-15T09:49:45Z</dcterms:modified>
</cp:coreProperties>
</file>