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4" r:id="rId17"/>
    <p:sldId id="277" r:id="rId18"/>
    <p:sldId id="278" r:id="rId19"/>
    <p:sldId id="281" r:id="rId20"/>
    <p:sldId id="282"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5" r:id="rId42"/>
    <p:sldId id="306" r:id="rId43"/>
    <p:sldId id="307" r:id="rId44"/>
    <p:sldId id="304" r:id="rId45"/>
    <p:sldId id="308" r:id="rId46"/>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84" autoAdjust="0"/>
    <p:restoredTop sz="94660"/>
  </p:normalViewPr>
  <p:slideViewPr>
    <p:cSldViewPr>
      <p:cViewPr>
        <p:scale>
          <a:sx n="118" d="100"/>
          <a:sy n="118" d="100"/>
        </p:scale>
        <p:origin x="-143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C75CAE-8132-4280-A87B-D983093F44D7}" type="datetimeFigureOut">
              <a:rPr lang="pl-PL" smtClean="0"/>
              <a:pPr/>
              <a:t>2021-10-14</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F1CA2C-5E95-4692-AC9B-BBE0CB02CB8A}" type="slidenum">
              <a:rPr lang="pl-PL" smtClean="0"/>
              <a:pPr/>
              <a:t>‹#›</a:t>
            </a:fld>
            <a:endParaRPr lang="pl-PL"/>
          </a:p>
        </p:txBody>
      </p:sp>
    </p:spTree>
    <p:extLst>
      <p:ext uri="{BB962C8B-B14F-4D97-AF65-F5344CB8AC3E}">
        <p14:creationId xmlns:p14="http://schemas.microsoft.com/office/powerpoint/2010/main" val="3285539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95F1CA2C-5E95-4692-AC9B-BBE0CB02CB8A}" type="slidenum">
              <a:rPr lang="pl-PL" smtClean="0"/>
              <a:pPr/>
              <a:t>5</a:t>
            </a:fld>
            <a:endParaRPr lang="pl-PL"/>
          </a:p>
        </p:txBody>
      </p:sp>
    </p:spTree>
    <p:extLst>
      <p:ext uri="{BB962C8B-B14F-4D97-AF65-F5344CB8AC3E}">
        <p14:creationId xmlns:p14="http://schemas.microsoft.com/office/powerpoint/2010/main" val="3926144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95F1CA2C-5E95-4692-AC9B-BBE0CB02CB8A}" type="slidenum">
              <a:rPr lang="pl-PL" smtClean="0"/>
              <a:pPr/>
              <a:t>8</a:t>
            </a:fld>
            <a:endParaRPr lang="pl-PL"/>
          </a:p>
        </p:txBody>
      </p:sp>
    </p:spTree>
    <p:extLst>
      <p:ext uri="{BB962C8B-B14F-4D97-AF65-F5344CB8AC3E}">
        <p14:creationId xmlns:p14="http://schemas.microsoft.com/office/powerpoint/2010/main" val="923055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95F1CA2C-5E95-4692-AC9B-BBE0CB02CB8A}" type="slidenum">
              <a:rPr lang="pl-PL" smtClean="0"/>
              <a:pPr/>
              <a:t>11</a:t>
            </a:fld>
            <a:endParaRPr lang="pl-PL"/>
          </a:p>
        </p:txBody>
      </p:sp>
    </p:spTree>
    <p:extLst>
      <p:ext uri="{BB962C8B-B14F-4D97-AF65-F5344CB8AC3E}">
        <p14:creationId xmlns:p14="http://schemas.microsoft.com/office/powerpoint/2010/main" val="671677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95F1CA2C-5E95-4692-AC9B-BBE0CB02CB8A}" type="slidenum">
              <a:rPr lang="pl-PL" smtClean="0"/>
              <a:pPr/>
              <a:t>13</a:t>
            </a:fld>
            <a:endParaRPr lang="pl-PL"/>
          </a:p>
        </p:txBody>
      </p:sp>
    </p:spTree>
    <p:extLst>
      <p:ext uri="{BB962C8B-B14F-4D97-AF65-F5344CB8AC3E}">
        <p14:creationId xmlns:p14="http://schemas.microsoft.com/office/powerpoint/2010/main" val="2140400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95F1CA2C-5E95-4692-AC9B-BBE0CB02CB8A}" type="slidenum">
              <a:rPr lang="pl-PL" smtClean="0"/>
              <a:pPr/>
              <a:t>22</a:t>
            </a:fld>
            <a:endParaRPr lang="pl-PL"/>
          </a:p>
        </p:txBody>
      </p:sp>
    </p:spTree>
    <p:extLst>
      <p:ext uri="{BB962C8B-B14F-4D97-AF65-F5344CB8AC3E}">
        <p14:creationId xmlns:p14="http://schemas.microsoft.com/office/powerpoint/2010/main" val="1507340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95F1CA2C-5E95-4692-AC9B-BBE0CB02CB8A}" type="slidenum">
              <a:rPr lang="pl-PL" smtClean="0"/>
              <a:pPr/>
              <a:t>34</a:t>
            </a:fld>
            <a:endParaRPr lang="pl-PL"/>
          </a:p>
        </p:txBody>
      </p:sp>
    </p:spTree>
    <p:extLst>
      <p:ext uri="{BB962C8B-B14F-4D97-AF65-F5344CB8AC3E}">
        <p14:creationId xmlns:p14="http://schemas.microsoft.com/office/powerpoint/2010/main" val="283683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95F1CA2C-5E95-4692-AC9B-BBE0CB02CB8A}" type="slidenum">
              <a:rPr lang="pl-PL" smtClean="0"/>
              <a:pPr/>
              <a:t>37</a:t>
            </a:fld>
            <a:endParaRPr lang="pl-PL"/>
          </a:p>
        </p:txBody>
      </p:sp>
    </p:spTree>
    <p:extLst>
      <p:ext uri="{BB962C8B-B14F-4D97-AF65-F5344CB8AC3E}">
        <p14:creationId xmlns:p14="http://schemas.microsoft.com/office/powerpoint/2010/main" val="1240805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15" name="Prostokąt zaokrąglony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Prostokąt zaokrąglony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5" name="Tytuł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pl-PL" smtClean="0"/>
              <a:t>Kliknij, aby edytować styl</a:t>
            </a:r>
            <a:endParaRPr kumimoji="0" lang="en-US"/>
          </a:p>
        </p:txBody>
      </p:sp>
      <p:sp>
        <p:nvSpPr>
          <p:cNvPr id="20" name="Podtytuł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l-PL" smtClean="0"/>
              <a:t>Kliknij, aby edytować styl wzorca podtytułu</a:t>
            </a:r>
            <a:endParaRPr kumimoji="0" lang="en-US"/>
          </a:p>
        </p:txBody>
      </p:sp>
      <p:sp>
        <p:nvSpPr>
          <p:cNvPr id="19" name="Symbol zastępczy daty 18"/>
          <p:cNvSpPr>
            <a:spLocks noGrp="1"/>
          </p:cNvSpPr>
          <p:nvPr>
            <p:ph type="dt" sz="half" idx="10"/>
          </p:nvPr>
        </p:nvSpPr>
        <p:spPr/>
        <p:txBody>
          <a:bodyPr/>
          <a:lstStyle>
            <a:extLst/>
          </a:lstStyle>
          <a:p>
            <a:fld id="{A41125DC-33BC-4600-AB24-0E7A1ED3CC1B}" type="datetimeFigureOut">
              <a:rPr lang="pl-PL" smtClean="0"/>
              <a:pPr/>
              <a:t>2021-10-14</a:t>
            </a:fld>
            <a:endParaRPr lang="pl-PL" dirty="0"/>
          </a:p>
        </p:txBody>
      </p:sp>
      <p:sp>
        <p:nvSpPr>
          <p:cNvPr id="8" name="Symbol zastępczy stopki 7"/>
          <p:cNvSpPr>
            <a:spLocks noGrp="1"/>
          </p:cNvSpPr>
          <p:nvPr>
            <p:ph type="ftr" sz="quarter" idx="11"/>
          </p:nvPr>
        </p:nvSpPr>
        <p:spPr/>
        <p:txBody>
          <a:bodyPr/>
          <a:lstStyle>
            <a:extLst/>
          </a:lstStyle>
          <a:p>
            <a:endParaRPr lang="pl-PL" dirty="0"/>
          </a:p>
        </p:txBody>
      </p:sp>
      <p:sp>
        <p:nvSpPr>
          <p:cNvPr id="11" name="Symbol zastępczy numeru slajdu 10"/>
          <p:cNvSpPr>
            <a:spLocks noGrp="1"/>
          </p:cNvSpPr>
          <p:nvPr>
            <p:ph type="sldNum" sz="quarter" idx="12"/>
          </p:nvPr>
        </p:nvSpPr>
        <p:spPr/>
        <p:txBody>
          <a:bodyPr/>
          <a:lstStyle>
            <a:extLst/>
          </a:lstStyle>
          <a:p>
            <a:fld id="{876D9453-6B80-40C0-81A9-C310AE6B80B5}" type="slidenum">
              <a:rPr lang="pl-PL" smtClean="0"/>
              <a:pPr/>
              <a:t>‹#›</a:t>
            </a:fld>
            <a:endParaRPr lang="pl-PL"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a:xfrm>
            <a:off x="502920" y="4983480"/>
            <a:ext cx="8183880" cy="1051560"/>
          </a:xfrm>
        </p:spPr>
        <p:txBody>
          <a:bodyPr/>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502920" y="530352"/>
            <a:ext cx="8183880" cy="4187952"/>
          </a:xfrm>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fld id="{A41125DC-33BC-4600-AB24-0E7A1ED3CC1B}" type="datetimeFigureOut">
              <a:rPr lang="pl-PL" smtClean="0"/>
              <a:pPr/>
              <a:t>2021-10-14</a:t>
            </a:fld>
            <a:endParaRPr lang="pl-PL" dirty="0"/>
          </a:p>
        </p:txBody>
      </p:sp>
      <p:sp>
        <p:nvSpPr>
          <p:cNvPr id="5" name="Symbol zastępczy stopki 4"/>
          <p:cNvSpPr>
            <a:spLocks noGrp="1"/>
          </p:cNvSpPr>
          <p:nvPr>
            <p:ph type="ftr" sz="quarter" idx="11"/>
          </p:nvPr>
        </p:nvSpPr>
        <p:spPr/>
        <p:txBody>
          <a:bodyPr/>
          <a:lstStyle>
            <a:extLst/>
          </a:lstStyle>
          <a:p>
            <a:endParaRPr lang="pl-PL" dirty="0"/>
          </a:p>
        </p:txBody>
      </p:sp>
      <p:sp>
        <p:nvSpPr>
          <p:cNvPr id="6" name="Symbol zastępczy numeru slajdu 5"/>
          <p:cNvSpPr>
            <a:spLocks noGrp="1"/>
          </p:cNvSpPr>
          <p:nvPr>
            <p:ph type="sldNum" sz="quarter" idx="12"/>
          </p:nvPr>
        </p:nvSpPr>
        <p:spPr/>
        <p:txBody>
          <a:bodyPr/>
          <a:lstStyle>
            <a:extLst/>
          </a:lstStyle>
          <a:p>
            <a:fld id="{876D9453-6B80-40C0-81A9-C310AE6B80B5}" type="slidenum">
              <a:rPr lang="pl-PL" smtClean="0"/>
              <a:pPr/>
              <a:t>‹#›</a:t>
            </a:fld>
            <a:endParaRPr lang="pl-PL"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533404"/>
            <a:ext cx="1981200" cy="5257799"/>
          </a:xfrm>
        </p:spPr>
        <p:txBody>
          <a:bodyPr vert="eaVert"/>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533400" y="533402"/>
            <a:ext cx="5943600" cy="5257801"/>
          </a:xfrm>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fld id="{A41125DC-33BC-4600-AB24-0E7A1ED3CC1B}" type="datetimeFigureOut">
              <a:rPr lang="pl-PL" smtClean="0"/>
              <a:pPr/>
              <a:t>2021-10-14</a:t>
            </a:fld>
            <a:endParaRPr lang="pl-PL" dirty="0"/>
          </a:p>
        </p:txBody>
      </p:sp>
      <p:sp>
        <p:nvSpPr>
          <p:cNvPr id="5" name="Symbol zastępczy stopki 4"/>
          <p:cNvSpPr>
            <a:spLocks noGrp="1"/>
          </p:cNvSpPr>
          <p:nvPr>
            <p:ph type="ftr" sz="quarter" idx="11"/>
          </p:nvPr>
        </p:nvSpPr>
        <p:spPr/>
        <p:txBody>
          <a:bodyPr/>
          <a:lstStyle>
            <a:extLst/>
          </a:lstStyle>
          <a:p>
            <a:endParaRPr lang="pl-PL" dirty="0"/>
          </a:p>
        </p:txBody>
      </p:sp>
      <p:sp>
        <p:nvSpPr>
          <p:cNvPr id="6" name="Symbol zastępczy numeru slajdu 5"/>
          <p:cNvSpPr>
            <a:spLocks noGrp="1"/>
          </p:cNvSpPr>
          <p:nvPr>
            <p:ph type="sldNum" sz="quarter" idx="12"/>
          </p:nvPr>
        </p:nvSpPr>
        <p:spPr/>
        <p:txBody>
          <a:bodyPr/>
          <a:lstStyle>
            <a:extLst/>
          </a:lstStyle>
          <a:p>
            <a:fld id="{876D9453-6B80-40C0-81A9-C310AE6B80B5}" type="slidenum">
              <a:rPr lang="pl-PL" smtClean="0"/>
              <a:pPr/>
              <a:t>‹#›</a:t>
            </a:fld>
            <a:endParaRPr lang="pl-PL"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502920" y="4983480"/>
            <a:ext cx="8183880" cy="1051560"/>
          </a:xfrm>
        </p:spPr>
        <p:txBody>
          <a:bodyPr/>
          <a:lstStyle>
            <a:extLst/>
          </a:lstStyle>
          <a:p>
            <a:r>
              <a:rPr kumimoji="0" lang="pl-PL" smtClean="0"/>
              <a:t>Kliknij, aby edytować styl</a:t>
            </a:r>
            <a:endParaRPr kumimoji="0" lang="en-US"/>
          </a:p>
        </p:txBody>
      </p:sp>
      <p:sp>
        <p:nvSpPr>
          <p:cNvPr id="3" name="Symbol zastępczy zawartości 2"/>
          <p:cNvSpPr>
            <a:spLocks noGrp="1"/>
          </p:cNvSpPr>
          <p:nvPr>
            <p:ph idx="1"/>
          </p:nvPr>
        </p:nvSpPr>
        <p:spPr>
          <a:xfrm>
            <a:off x="502920" y="530352"/>
            <a:ext cx="8183880" cy="4187952"/>
          </a:xfrm>
        </p:spPr>
        <p:txBody>
          <a:bodyPr/>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extLst/>
          </a:lstStyle>
          <a:p>
            <a:fld id="{A41125DC-33BC-4600-AB24-0E7A1ED3CC1B}" type="datetimeFigureOut">
              <a:rPr lang="pl-PL" smtClean="0"/>
              <a:pPr/>
              <a:t>2021-10-14</a:t>
            </a:fld>
            <a:endParaRPr lang="pl-PL" dirty="0"/>
          </a:p>
        </p:txBody>
      </p:sp>
      <p:sp>
        <p:nvSpPr>
          <p:cNvPr id="5" name="Symbol zastępczy stopki 4"/>
          <p:cNvSpPr>
            <a:spLocks noGrp="1"/>
          </p:cNvSpPr>
          <p:nvPr>
            <p:ph type="ftr" sz="quarter" idx="11"/>
          </p:nvPr>
        </p:nvSpPr>
        <p:spPr/>
        <p:txBody>
          <a:bodyPr/>
          <a:lstStyle>
            <a:extLst/>
          </a:lstStyle>
          <a:p>
            <a:endParaRPr lang="pl-PL" dirty="0"/>
          </a:p>
        </p:txBody>
      </p:sp>
      <p:sp>
        <p:nvSpPr>
          <p:cNvPr id="6" name="Symbol zastępczy numeru slajdu 5"/>
          <p:cNvSpPr>
            <a:spLocks noGrp="1"/>
          </p:cNvSpPr>
          <p:nvPr>
            <p:ph type="sldNum" sz="quarter" idx="12"/>
          </p:nvPr>
        </p:nvSpPr>
        <p:spPr/>
        <p:txBody>
          <a:bodyPr/>
          <a:lstStyle>
            <a:extLst/>
          </a:lstStyle>
          <a:p>
            <a:fld id="{876D9453-6B80-40C0-81A9-C310AE6B80B5}" type="slidenum">
              <a:rPr lang="pl-PL" smtClean="0"/>
              <a:pPr/>
              <a:t>‹#›</a:t>
            </a:fld>
            <a:endParaRPr lang="pl-PL"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14" name="Prostokąt zaokrąglony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Prostokąt zaokrąglony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ytuł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l-PL" smtClean="0"/>
              <a:t>Kliknij, aby edytować style wzorca tekstu</a:t>
            </a:r>
          </a:p>
        </p:txBody>
      </p:sp>
      <p:sp>
        <p:nvSpPr>
          <p:cNvPr id="4" name="Symbol zastępczy daty 3"/>
          <p:cNvSpPr>
            <a:spLocks noGrp="1"/>
          </p:cNvSpPr>
          <p:nvPr>
            <p:ph type="dt" sz="half" idx="10"/>
          </p:nvPr>
        </p:nvSpPr>
        <p:spPr/>
        <p:txBody>
          <a:bodyPr/>
          <a:lstStyle>
            <a:extLst/>
          </a:lstStyle>
          <a:p>
            <a:fld id="{A41125DC-33BC-4600-AB24-0E7A1ED3CC1B}" type="datetimeFigureOut">
              <a:rPr lang="pl-PL" smtClean="0"/>
              <a:pPr/>
              <a:t>2021-10-14</a:t>
            </a:fld>
            <a:endParaRPr lang="pl-PL" dirty="0"/>
          </a:p>
        </p:txBody>
      </p:sp>
      <p:sp>
        <p:nvSpPr>
          <p:cNvPr id="5" name="Symbol zastępczy stopki 4"/>
          <p:cNvSpPr>
            <a:spLocks noGrp="1"/>
          </p:cNvSpPr>
          <p:nvPr>
            <p:ph type="ftr" sz="quarter" idx="11"/>
          </p:nvPr>
        </p:nvSpPr>
        <p:spPr/>
        <p:txBody>
          <a:bodyPr/>
          <a:lstStyle>
            <a:extLst/>
          </a:lstStyle>
          <a:p>
            <a:endParaRPr lang="pl-PL" dirty="0"/>
          </a:p>
        </p:txBody>
      </p:sp>
      <p:sp>
        <p:nvSpPr>
          <p:cNvPr id="6" name="Symbol zastępczy numeru slajdu 5"/>
          <p:cNvSpPr>
            <a:spLocks noGrp="1"/>
          </p:cNvSpPr>
          <p:nvPr>
            <p:ph type="sldNum" sz="quarter" idx="12"/>
          </p:nvPr>
        </p:nvSpPr>
        <p:spPr/>
        <p:txBody>
          <a:bodyPr/>
          <a:lstStyle>
            <a:extLst/>
          </a:lstStyle>
          <a:p>
            <a:fld id="{876D9453-6B80-40C0-81A9-C310AE6B80B5}" type="slidenum">
              <a:rPr lang="pl-PL" smtClean="0"/>
              <a:pPr/>
              <a:t>‹#›</a:t>
            </a:fld>
            <a:endParaRPr lang="pl-PL"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extLst/>
          </a:lstStyle>
          <a:p>
            <a:r>
              <a:rPr kumimoji="0" lang="pl-PL" smtClean="0"/>
              <a:t>Kliknij, aby edytować styl</a:t>
            </a:r>
            <a:endParaRPr kumimoji="0" lang="en-US"/>
          </a:p>
        </p:txBody>
      </p:sp>
      <p:sp>
        <p:nvSpPr>
          <p:cNvPr id="3" name="Symbol zastępczy zawartości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zawartości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extLst/>
          </a:lstStyle>
          <a:p>
            <a:fld id="{A41125DC-33BC-4600-AB24-0E7A1ED3CC1B}" type="datetimeFigureOut">
              <a:rPr lang="pl-PL" smtClean="0"/>
              <a:pPr/>
              <a:t>2021-10-14</a:t>
            </a:fld>
            <a:endParaRPr lang="pl-PL" dirty="0"/>
          </a:p>
        </p:txBody>
      </p:sp>
      <p:sp>
        <p:nvSpPr>
          <p:cNvPr id="6" name="Symbol zastępczy stopki 5"/>
          <p:cNvSpPr>
            <a:spLocks noGrp="1"/>
          </p:cNvSpPr>
          <p:nvPr>
            <p:ph type="ftr" sz="quarter" idx="11"/>
          </p:nvPr>
        </p:nvSpPr>
        <p:spPr/>
        <p:txBody>
          <a:bodyPr/>
          <a:lstStyle>
            <a:extLst/>
          </a:lstStyle>
          <a:p>
            <a:endParaRPr lang="pl-PL" dirty="0"/>
          </a:p>
        </p:txBody>
      </p:sp>
      <p:sp>
        <p:nvSpPr>
          <p:cNvPr id="7" name="Symbol zastępczy numeru slajdu 6"/>
          <p:cNvSpPr>
            <a:spLocks noGrp="1"/>
          </p:cNvSpPr>
          <p:nvPr>
            <p:ph type="sldNum" sz="quarter" idx="12"/>
          </p:nvPr>
        </p:nvSpPr>
        <p:spPr/>
        <p:txBody>
          <a:bodyPr/>
          <a:lstStyle>
            <a:extLst/>
          </a:lstStyle>
          <a:p>
            <a:fld id="{876D9453-6B80-40C0-81A9-C310AE6B80B5}" type="slidenum">
              <a:rPr lang="pl-PL" smtClean="0"/>
              <a:pPr/>
              <a:t>‹#›</a:t>
            </a:fld>
            <a:endParaRPr lang="pl-PL"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502920" y="4983480"/>
            <a:ext cx="8183880" cy="1051560"/>
          </a:xfrm>
        </p:spPr>
        <p:txBody>
          <a:bodyPr anchor="b"/>
          <a:lstStyle>
            <a:lvl1pPr>
              <a:defRPr b="1"/>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l-PL" smtClean="0"/>
              <a:t>Kliknij, aby edytować style wzorca tekstu</a:t>
            </a:r>
          </a:p>
        </p:txBody>
      </p:sp>
      <p:sp>
        <p:nvSpPr>
          <p:cNvPr id="4" name="Symbol zastępczy tekstu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l-PL" smtClean="0"/>
              <a:t>Kliknij, aby edytować style wzorca tekstu</a:t>
            </a:r>
          </a:p>
        </p:txBody>
      </p:sp>
      <p:sp>
        <p:nvSpPr>
          <p:cNvPr id="5" name="Symbol zastępczy zawartości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6" name="Symbol zastępczy zawartości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7" name="Symbol zastępczy daty 6"/>
          <p:cNvSpPr>
            <a:spLocks noGrp="1"/>
          </p:cNvSpPr>
          <p:nvPr>
            <p:ph type="dt" sz="half" idx="10"/>
          </p:nvPr>
        </p:nvSpPr>
        <p:spPr/>
        <p:txBody>
          <a:bodyPr/>
          <a:lstStyle>
            <a:extLst/>
          </a:lstStyle>
          <a:p>
            <a:fld id="{A41125DC-33BC-4600-AB24-0E7A1ED3CC1B}" type="datetimeFigureOut">
              <a:rPr lang="pl-PL" smtClean="0"/>
              <a:pPr/>
              <a:t>2021-10-14</a:t>
            </a:fld>
            <a:endParaRPr lang="pl-PL" dirty="0"/>
          </a:p>
        </p:txBody>
      </p:sp>
      <p:sp>
        <p:nvSpPr>
          <p:cNvPr id="8" name="Symbol zastępczy stopki 7"/>
          <p:cNvSpPr>
            <a:spLocks noGrp="1"/>
          </p:cNvSpPr>
          <p:nvPr>
            <p:ph type="ftr" sz="quarter" idx="11"/>
          </p:nvPr>
        </p:nvSpPr>
        <p:spPr/>
        <p:txBody>
          <a:bodyPr/>
          <a:lstStyle>
            <a:extLst/>
          </a:lstStyle>
          <a:p>
            <a:endParaRPr lang="pl-PL" dirty="0"/>
          </a:p>
        </p:txBody>
      </p:sp>
      <p:sp>
        <p:nvSpPr>
          <p:cNvPr id="9" name="Symbol zastępczy numeru slajdu 8"/>
          <p:cNvSpPr>
            <a:spLocks noGrp="1"/>
          </p:cNvSpPr>
          <p:nvPr>
            <p:ph type="sldNum" sz="quarter" idx="12"/>
          </p:nvPr>
        </p:nvSpPr>
        <p:spPr/>
        <p:txBody>
          <a:bodyPr/>
          <a:lstStyle>
            <a:extLst/>
          </a:lstStyle>
          <a:p>
            <a:fld id="{876D9453-6B80-40C0-81A9-C310AE6B80B5}" type="slidenum">
              <a:rPr lang="pl-PL" smtClean="0"/>
              <a:pPr/>
              <a:t>‹#›</a:t>
            </a:fld>
            <a:endParaRPr lang="pl-PL"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extLst/>
          </a:lstStyle>
          <a:p>
            <a:r>
              <a:rPr kumimoji="0" lang="pl-PL" smtClean="0"/>
              <a:t>Kliknij, aby edytować styl</a:t>
            </a:r>
            <a:endParaRPr kumimoji="0" lang="en-US"/>
          </a:p>
        </p:txBody>
      </p:sp>
      <p:sp>
        <p:nvSpPr>
          <p:cNvPr id="3" name="Symbol zastępczy daty 2"/>
          <p:cNvSpPr>
            <a:spLocks noGrp="1"/>
          </p:cNvSpPr>
          <p:nvPr>
            <p:ph type="dt" sz="half" idx="10"/>
          </p:nvPr>
        </p:nvSpPr>
        <p:spPr/>
        <p:txBody>
          <a:bodyPr/>
          <a:lstStyle>
            <a:extLst/>
          </a:lstStyle>
          <a:p>
            <a:fld id="{A41125DC-33BC-4600-AB24-0E7A1ED3CC1B}" type="datetimeFigureOut">
              <a:rPr lang="pl-PL" smtClean="0"/>
              <a:pPr/>
              <a:t>2021-10-14</a:t>
            </a:fld>
            <a:endParaRPr lang="pl-PL" dirty="0"/>
          </a:p>
        </p:txBody>
      </p:sp>
      <p:sp>
        <p:nvSpPr>
          <p:cNvPr id="4" name="Symbol zastępczy stopki 3"/>
          <p:cNvSpPr>
            <a:spLocks noGrp="1"/>
          </p:cNvSpPr>
          <p:nvPr>
            <p:ph type="ftr" sz="quarter" idx="11"/>
          </p:nvPr>
        </p:nvSpPr>
        <p:spPr/>
        <p:txBody>
          <a:bodyPr/>
          <a:lstStyle>
            <a:extLst/>
          </a:lstStyle>
          <a:p>
            <a:endParaRPr lang="pl-PL" dirty="0"/>
          </a:p>
        </p:txBody>
      </p:sp>
      <p:sp>
        <p:nvSpPr>
          <p:cNvPr id="5" name="Symbol zastępczy numeru slajdu 4"/>
          <p:cNvSpPr>
            <a:spLocks noGrp="1"/>
          </p:cNvSpPr>
          <p:nvPr>
            <p:ph type="sldNum" sz="quarter" idx="12"/>
          </p:nvPr>
        </p:nvSpPr>
        <p:spPr/>
        <p:txBody>
          <a:bodyPr/>
          <a:lstStyle>
            <a:extLst/>
          </a:lstStyle>
          <a:p>
            <a:fld id="{876D9453-6B80-40C0-81A9-C310AE6B80B5}" type="slidenum">
              <a:rPr lang="pl-PL" smtClean="0"/>
              <a:pPr/>
              <a:t>‹#›</a:t>
            </a:fld>
            <a:endParaRPr lang="pl-PL"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7" name="Prostokąt zaokrąglony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Symbol zastępczy daty 1"/>
          <p:cNvSpPr>
            <a:spLocks noGrp="1"/>
          </p:cNvSpPr>
          <p:nvPr>
            <p:ph type="dt" sz="half" idx="10"/>
          </p:nvPr>
        </p:nvSpPr>
        <p:spPr/>
        <p:txBody>
          <a:bodyPr/>
          <a:lstStyle>
            <a:extLst/>
          </a:lstStyle>
          <a:p>
            <a:fld id="{A41125DC-33BC-4600-AB24-0E7A1ED3CC1B}" type="datetimeFigureOut">
              <a:rPr lang="pl-PL" smtClean="0"/>
              <a:pPr/>
              <a:t>2021-10-14</a:t>
            </a:fld>
            <a:endParaRPr lang="pl-PL" dirty="0"/>
          </a:p>
        </p:txBody>
      </p:sp>
      <p:sp>
        <p:nvSpPr>
          <p:cNvPr id="3" name="Symbol zastępczy stopki 2"/>
          <p:cNvSpPr>
            <a:spLocks noGrp="1"/>
          </p:cNvSpPr>
          <p:nvPr>
            <p:ph type="ftr" sz="quarter" idx="11"/>
          </p:nvPr>
        </p:nvSpPr>
        <p:spPr/>
        <p:txBody>
          <a:bodyPr/>
          <a:lstStyle>
            <a:extLst/>
          </a:lstStyle>
          <a:p>
            <a:endParaRPr lang="pl-PL" dirty="0"/>
          </a:p>
        </p:txBody>
      </p:sp>
      <p:sp>
        <p:nvSpPr>
          <p:cNvPr id="4" name="Symbol zastępczy numeru slajdu 3"/>
          <p:cNvSpPr>
            <a:spLocks noGrp="1"/>
          </p:cNvSpPr>
          <p:nvPr>
            <p:ph type="sldNum" sz="quarter" idx="12"/>
          </p:nvPr>
        </p:nvSpPr>
        <p:spPr/>
        <p:txBody>
          <a:bodyPr/>
          <a:lstStyle>
            <a:extLst/>
          </a:lstStyle>
          <a:p>
            <a:fld id="{876D9453-6B80-40C0-81A9-C310AE6B80B5}" type="slidenum">
              <a:rPr lang="pl-PL" smtClean="0"/>
              <a:pPr/>
              <a:t>‹#›</a:t>
            </a:fld>
            <a:endParaRPr lang="pl-PL"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pl-PL" smtClean="0"/>
              <a:t>Kliknij, aby edytować styl</a:t>
            </a:r>
            <a:endParaRPr kumimoji="0" lang="en-US"/>
          </a:p>
        </p:txBody>
      </p:sp>
      <p:sp>
        <p:nvSpPr>
          <p:cNvPr id="3" name="Symbol zastępczy tekstu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zawartości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extLst/>
          </a:lstStyle>
          <a:p>
            <a:fld id="{A41125DC-33BC-4600-AB24-0E7A1ED3CC1B}" type="datetimeFigureOut">
              <a:rPr lang="pl-PL" smtClean="0"/>
              <a:pPr/>
              <a:t>2021-10-14</a:t>
            </a:fld>
            <a:endParaRPr lang="pl-PL" dirty="0"/>
          </a:p>
        </p:txBody>
      </p:sp>
      <p:sp>
        <p:nvSpPr>
          <p:cNvPr id="6" name="Symbol zastępczy stopki 5"/>
          <p:cNvSpPr>
            <a:spLocks noGrp="1"/>
          </p:cNvSpPr>
          <p:nvPr>
            <p:ph type="ftr" sz="quarter" idx="11"/>
          </p:nvPr>
        </p:nvSpPr>
        <p:spPr/>
        <p:txBody>
          <a:bodyPr/>
          <a:lstStyle>
            <a:extLst/>
          </a:lstStyle>
          <a:p>
            <a:endParaRPr lang="pl-PL" dirty="0"/>
          </a:p>
        </p:txBody>
      </p:sp>
      <p:sp>
        <p:nvSpPr>
          <p:cNvPr id="7" name="Symbol zastępczy numeru slajdu 6"/>
          <p:cNvSpPr>
            <a:spLocks noGrp="1"/>
          </p:cNvSpPr>
          <p:nvPr>
            <p:ph type="sldNum" sz="quarter" idx="12"/>
          </p:nvPr>
        </p:nvSpPr>
        <p:spPr/>
        <p:txBody>
          <a:bodyPr/>
          <a:lstStyle>
            <a:extLst/>
          </a:lstStyle>
          <a:p>
            <a:fld id="{876D9453-6B80-40C0-81A9-C310AE6B80B5}" type="slidenum">
              <a:rPr lang="pl-PL" smtClean="0"/>
              <a:pPr/>
              <a:t>‹#›</a:t>
            </a:fld>
            <a:endParaRPr lang="pl-PL"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15" name="Prostokąt zaokrąglony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Prostokąt z zaokrąglonym rogiem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ytuł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pl-PL" smtClean="0"/>
              <a:t>Kliknij, aby edytować styl</a:t>
            </a:r>
            <a:endParaRPr kumimoji="0" lang="en-US"/>
          </a:p>
        </p:txBody>
      </p:sp>
      <p:sp>
        <p:nvSpPr>
          <p:cNvPr id="4" name="Symbol zastępczy tekstu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extLst/>
          </a:lstStyle>
          <a:p>
            <a:fld id="{A41125DC-33BC-4600-AB24-0E7A1ED3CC1B}" type="datetimeFigureOut">
              <a:rPr lang="pl-PL" smtClean="0"/>
              <a:pPr/>
              <a:t>2021-10-14</a:t>
            </a:fld>
            <a:endParaRPr lang="pl-PL" dirty="0"/>
          </a:p>
        </p:txBody>
      </p:sp>
      <p:sp>
        <p:nvSpPr>
          <p:cNvPr id="6" name="Symbol zastępczy stopki 5"/>
          <p:cNvSpPr>
            <a:spLocks noGrp="1"/>
          </p:cNvSpPr>
          <p:nvPr>
            <p:ph type="ftr" sz="quarter" idx="11"/>
          </p:nvPr>
        </p:nvSpPr>
        <p:spPr/>
        <p:txBody>
          <a:bodyPr/>
          <a:lstStyle>
            <a:extLst/>
          </a:lstStyle>
          <a:p>
            <a:endParaRPr lang="pl-PL" dirty="0"/>
          </a:p>
        </p:txBody>
      </p:sp>
      <p:sp>
        <p:nvSpPr>
          <p:cNvPr id="7" name="Symbol zastępczy numeru slajdu 6"/>
          <p:cNvSpPr>
            <a:spLocks noGrp="1"/>
          </p:cNvSpPr>
          <p:nvPr>
            <p:ph type="sldNum" sz="quarter" idx="12"/>
          </p:nvPr>
        </p:nvSpPr>
        <p:spPr/>
        <p:txBody>
          <a:bodyPr/>
          <a:lstStyle>
            <a:extLst/>
          </a:lstStyle>
          <a:p>
            <a:fld id="{876D9453-6B80-40C0-81A9-C310AE6B80B5}" type="slidenum">
              <a:rPr lang="pl-PL" smtClean="0"/>
              <a:pPr/>
              <a:t>‹#›</a:t>
            </a:fld>
            <a:endParaRPr lang="pl-PL" dirty="0"/>
          </a:p>
        </p:txBody>
      </p:sp>
      <p:sp>
        <p:nvSpPr>
          <p:cNvPr id="3" name="Symbol zastępczy obrazu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pl-PL" dirty="0" smtClean="0"/>
              <a:t>Kliknij ikonę, aby dodać obraz</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Prostokąt zaokrąglony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Prostokąt zaokrąglony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3" name="Symbol zastępczy tytułu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pl-PL" smtClean="0"/>
              <a:t>Kliknij, aby edytować styl</a:t>
            </a:r>
            <a:endParaRPr kumimoji="0" lang="en-US"/>
          </a:p>
        </p:txBody>
      </p:sp>
      <p:sp>
        <p:nvSpPr>
          <p:cNvPr id="4" name="Symbol zastępczy tekstu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25" name="Symbol zastępczy daty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A41125DC-33BC-4600-AB24-0E7A1ED3CC1B}" type="datetimeFigureOut">
              <a:rPr lang="pl-PL" smtClean="0"/>
              <a:pPr/>
              <a:t>2021-10-14</a:t>
            </a:fld>
            <a:endParaRPr lang="pl-PL" dirty="0"/>
          </a:p>
        </p:txBody>
      </p:sp>
      <p:sp>
        <p:nvSpPr>
          <p:cNvPr id="18" name="Symbol zastępczy stopki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pl-PL" dirty="0"/>
          </a:p>
        </p:txBody>
      </p:sp>
      <p:sp>
        <p:nvSpPr>
          <p:cNvPr id="5" name="Symbol zastępczy numeru slajdu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876D9453-6B80-40C0-81A9-C310AE6B80B5}" type="slidenum">
              <a:rPr lang="pl-PL" smtClean="0"/>
              <a:pPr/>
              <a:t>‹#›</a:t>
            </a:fld>
            <a:endParaRPr lang="pl-PL"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1988840"/>
            <a:ext cx="8208912" cy="2304256"/>
          </a:xfrm>
          <a:solidFill>
            <a:schemeClr val="accent1">
              <a:lumMod val="60000"/>
              <a:lumOff val="40000"/>
            </a:schemeClr>
          </a:solidFill>
        </p:spPr>
        <p:style>
          <a:lnRef idx="1">
            <a:schemeClr val="accent3"/>
          </a:lnRef>
          <a:fillRef idx="2">
            <a:schemeClr val="accent3"/>
          </a:fillRef>
          <a:effectRef idx="1">
            <a:schemeClr val="accent3"/>
          </a:effectRef>
          <a:fontRef idx="minor">
            <a:schemeClr val="dk1"/>
          </a:fontRef>
        </p:style>
        <p:txBody>
          <a:bodyPr>
            <a:normAutofit/>
          </a:bodyPr>
          <a:lstStyle/>
          <a:p>
            <a:r>
              <a:rPr lang="pl-PL" dirty="0" smtClean="0">
                <a:solidFill>
                  <a:srgbClr val="0070C0"/>
                </a:solidFill>
              </a:rPr>
              <a:t>Perpedesa Trzebińskiego skrzata miejscowego przewodnik po mieście </a:t>
            </a:r>
            <a:br>
              <a:rPr lang="pl-PL" dirty="0" smtClean="0">
                <a:solidFill>
                  <a:srgbClr val="0070C0"/>
                </a:solidFill>
              </a:rPr>
            </a:br>
            <a:r>
              <a:rPr lang="pl-PL" dirty="0" smtClean="0">
                <a:solidFill>
                  <a:srgbClr val="0070C0"/>
                </a:solidFill>
              </a:rPr>
              <a:t>i okolicy</a:t>
            </a:r>
            <a:endParaRPr lang="pl-PL" dirty="0">
              <a:solidFill>
                <a:srgbClr val="0070C0"/>
              </a:solidFill>
            </a:endParaRPr>
          </a:p>
        </p:txBody>
      </p:sp>
      <p:sp>
        <p:nvSpPr>
          <p:cNvPr id="3" name="Podtytuł 2"/>
          <p:cNvSpPr>
            <a:spLocks noGrp="1"/>
          </p:cNvSpPr>
          <p:nvPr>
            <p:ph idx="1"/>
          </p:nvPr>
        </p:nvSpPr>
        <p:spPr>
          <a:xfrm>
            <a:off x="502920" y="530352"/>
            <a:ext cx="8183880" cy="5130896"/>
          </a:xfrm>
        </p:spPr>
        <p:txBody>
          <a:bodyPr>
            <a:normAutofit/>
          </a:bodyPr>
          <a:lstStyle/>
          <a:p>
            <a:pPr marL="0" indent="0">
              <a:buNone/>
            </a:pPr>
            <a:r>
              <a:rPr lang="pl-PL" sz="2400" b="1" dirty="0" smtClean="0"/>
              <a:t>Prezentacja dla dzieci i młodzieży </a:t>
            </a:r>
            <a:br>
              <a:rPr lang="pl-PL" sz="2400" b="1" dirty="0" smtClean="0"/>
            </a:br>
            <a:r>
              <a:rPr lang="pl-PL" sz="2400" b="1" dirty="0" smtClean="0"/>
              <a:t>Trzebinia 2013</a:t>
            </a:r>
            <a:endParaRPr lang="pl-PL" sz="2400" b="1" dirty="0"/>
          </a:p>
        </p:txBody>
      </p:sp>
    </p:spTree>
  </p:cSld>
  <p:clrMapOvr>
    <a:masterClrMapping/>
  </p:clrMapOvr>
  <p:transition spd="med" advClick="0" advTm="10000">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5373216"/>
            <a:ext cx="8064896" cy="720080"/>
          </a:xfrm>
        </p:spPr>
        <p:txBody>
          <a:bodyPr>
            <a:noAutofit/>
          </a:bodyPr>
          <a:lstStyle/>
          <a:p>
            <a:pPr algn="just"/>
            <a:r>
              <a:rPr lang="pl-PL" sz="1400" b="0" dirty="0" smtClean="0">
                <a:solidFill>
                  <a:srgbClr val="0070C0"/>
                </a:solidFill>
              </a:rPr>
              <a:t>Kiedy przespacerujesz się obok Oficyny Zegarowej i Baszty Florkiewiczów, aby następnie przejść przez </a:t>
            </a:r>
            <a:r>
              <a:rPr lang="pl-PL" sz="1400" dirty="0" smtClean="0">
                <a:solidFill>
                  <a:srgbClr val="0070C0"/>
                </a:solidFill>
              </a:rPr>
              <a:t>Bramę Królewską </a:t>
            </a:r>
            <a:r>
              <a:rPr lang="pl-PL" sz="1400" b="0" dirty="0" smtClean="0">
                <a:solidFill>
                  <a:srgbClr val="0070C0"/>
                </a:solidFill>
              </a:rPr>
              <a:t>na drugą stronę, będziesz miał niespodziankę …</a:t>
            </a:r>
            <a:endParaRPr lang="pl-PL" sz="1400" b="0" dirty="0">
              <a:solidFill>
                <a:srgbClr val="0070C0"/>
              </a:solidFill>
            </a:endParaRPr>
          </a:p>
        </p:txBody>
      </p:sp>
      <p:pic>
        <p:nvPicPr>
          <p:cNvPr id="11" name="Symbol zastępczy zawartości 10" descr="Oficyna zegarowa" title="Oficyna zegarowa"/>
          <p:cNvPicPr>
            <a:picLocks noGrp="1" noChangeAspect="1"/>
          </p:cNvPicPr>
          <p:nvPr>
            <p:ph sz="half" idx="1"/>
          </p:nvPr>
        </p:nvPicPr>
        <p:blipFill>
          <a:blip r:embed="rId2" cstate="print"/>
          <a:stretch>
            <a:fillRect/>
          </a:stretch>
        </p:blipFill>
        <p:spPr>
          <a:xfrm>
            <a:off x="899592" y="548680"/>
            <a:ext cx="3183177" cy="4585029"/>
          </a:xfrm>
          <a:effectLst>
            <a:glow rad="228600">
              <a:schemeClr val="accent1">
                <a:satMod val="175000"/>
                <a:alpha val="40000"/>
              </a:schemeClr>
            </a:glow>
          </a:effectLst>
        </p:spPr>
      </p:pic>
      <p:pic>
        <p:nvPicPr>
          <p:cNvPr id="12" name="Symbol zastępczy zawartości 11" descr="brama królewska" title="brama królewska"/>
          <p:cNvPicPr>
            <a:picLocks noGrp="1" noChangeAspect="1"/>
          </p:cNvPicPr>
          <p:nvPr>
            <p:ph sz="half" idx="2"/>
          </p:nvPr>
        </p:nvPicPr>
        <p:blipFill>
          <a:blip r:embed="rId3" cstate="print"/>
          <a:stretch>
            <a:fillRect/>
          </a:stretch>
        </p:blipFill>
        <p:spPr>
          <a:xfrm>
            <a:off x="4139952" y="548680"/>
            <a:ext cx="4392488" cy="2986892"/>
          </a:xfrm>
          <a:effectLst>
            <a:glow rad="228600">
              <a:schemeClr val="accent1">
                <a:satMod val="175000"/>
                <a:alpha val="40000"/>
              </a:schemeClr>
            </a:glow>
          </a:effectLst>
        </p:spPr>
      </p:pic>
    </p:spTree>
  </p:cSld>
  <p:clrMapOvr>
    <a:masterClrMapping/>
  </p:clrMapOvr>
  <p:transition spd="med" advClick="0" advTm="20000">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5229200"/>
            <a:ext cx="7992888" cy="936104"/>
          </a:xfrm>
        </p:spPr>
        <p:txBody>
          <a:bodyPr>
            <a:normAutofit/>
          </a:bodyPr>
          <a:lstStyle/>
          <a:p>
            <a:pPr algn="just"/>
            <a:r>
              <a:rPr lang="pl-PL" sz="1400" dirty="0" smtClean="0">
                <a:solidFill>
                  <a:srgbClr val="0070C0"/>
                </a:solidFill>
              </a:rPr>
              <a:t>…</a:t>
            </a:r>
            <a:r>
              <a:rPr lang="pl-PL" sz="1400" b="0" dirty="0" smtClean="0">
                <a:solidFill>
                  <a:srgbClr val="0070C0"/>
                </a:solidFill>
              </a:rPr>
              <a:t> bo od tej strony pałac z dominującą basztą Pawią Stopą (po prawej) wygląda </a:t>
            </a:r>
            <a:br>
              <a:rPr lang="pl-PL" sz="1400" b="0" dirty="0" smtClean="0">
                <a:solidFill>
                  <a:srgbClr val="0070C0"/>
                </a:solidFill>
              </a:rPr>
            </a:br>
            <a:r>
              <a:rPr lang="pl-PL" sz="1400" b="0" dirty="0" smtClean="0">
                <a:solidFill>
                  <a:srgbClr val="0070C0"/>
                </a:solidFill>
              </a:rPr>
              <a:t>dość niesamowicie. Na basztę można wejść po wygodnych stopniach i „dolepionym” </a:t>
            </a:r>
            <a:br>
              <a:rPr lang="pl-PL" sz="1400" b="0" dirty="0" smtClean="0">
                <a:solidFill>
                  <a:srgbClr val="0070C0"/>
                </a:solidFill>
              </a:rPr>
            </a:br>
            <a:r>
              <a:rPr lang="pl-PL" sz="1400" b="0" dirty="0" smtClean="0">
                <a:solidFill>
                  <a:srgbClr val="0070C0"/>
                </a:solidFill>
              </a:rPr>
              <a:t>do niej moście. </a:t>
            </a:r>
            <a:endParaRPr lang="pl-PL" sz="1400" b="0" dirty="0">
              <a:solidFill>
                <a:srgbClr val="0070C0"/>
              </a:solidFill>
            </a:endParaRPr>
          </a:p>
        </p:txBody>
      </p:sp>
      <p:pic>
        <p:nvPicPr>
          <p:cNvPr id="5" name="Symbol zastępczy zawartości 4" descr="zamek w Młoszowej" title="zamek w Młoszowej"/>
          <p:cNvPicPr>
            <a:picLocks noGrp="1" noChangeAspect="1"/>
          </p:cNvPicPr>
          <p:nvPr>
            <p:ph sz="half" idx="1"/>
          </p:nvPr>
        </p:nvPicPr>
        <p:blipFill>
          <a:blip r:embed="rId3" cstate="print"/>
          <a:stretch>
            <a:fillRect/>
          </a:stretch>
        </p:blipFill>
        <p:spPr>
          <a:xfrm>
            <a:off x="662316" y="620688"/>
            <a:ext cx="4557756" cy="3143100"/>
          </a:xfrm>
          <a:effectLst>
            <a:glow rad="228600">
              <a:schemeClr val="accent1">
                <a:satMod val="175000"/>
                <a:alpha val="40000"/>
              </a:schemeClr>
            </a:glow>
          </a:effectLst>
        </p:spPr>
      </p:pic>
      <p:pic>
        <p:nvPicPr>
          <p:cNvPr id="6" name="Symbol zastępczy zawartości 5" descr="baszta pawia stopa" title="baszta pawia stopa"/>
          <p:cNvPicPr>
            <a:picLocks noGrp="1" noChangeAspect="1"/>
          </p:cNvPicPr>
          <p:nvPr>
            <p:ph sz="half" idx="2"/>
          </p:nvPr>
        </p:nvPicPr>
        <p:blipFill>
          <a:blip r:embed="rId4" cstate="print"/>
          <a:stretch>
            <a:fillRect/>
          </a:stretch>
        </p:blipFill>
        <p:spPr>
          <a:xfrm>
            <a:off x="5264487" y="530224"/>
            <a:ext cx="2976056" cy="4482951"/>
          </a:xfrm>
          <a:effectLst>
            <a:glow rad="228600">
              <a:schemeClr val="accent1">
                <a:satMod val="175000"/>
                <a:alpha val="40000"/>
              </a:schemeClr>
            </a:glow>
          </a:effectLst>
        </p:spPr>
      </p:pic>
    </p:spTree>
  </p:cSld>
  <p:clrMapOvr>
    <a:masterClrMapping/>
  </p:clrMapOvr>
  <p:transition spd="med" advClick="0" advTm="16000">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23528" y="5085184"/>
            <a:ext cx="8363272" cy="1368152"/>
          </a:xfrm>
        </p:spPr>
        <p:txBody>
          <a:bodyPr>
            <a:normAutofit fontScale="90000"/>
          </a:bodyPr>
          <a:lstStyle/>
          <a:p>
            <a:pPr algn="just"/>
            <a:r>
              <a:rPr lang="pl-PL" sz="1400" dirty="0" smtClean="0">
                <a:solidFill>
                  <a:srgbClr val="0070C0"/>
                </a:solidFill>
              </a:rPr>
              <a:t>Można też zaraz po przejściu Bramy Królewskiej skręcić w lewo i ścieżką, wiodącą po okalających budowlę skałkach, przejść się po koronie „skalnego amfiteatru”, mijając po drodze pozostałości dawnych pomników - w tym dość dobrze zachowany pomnik  Światowida (po prawej)</a:t>
            </a:r>
            <a:r>
              <a:rPr lang="pl-PL" sz="1400" b="0" dirty="0" smtClean="0">
                <a:solidFill>
                  <a:srgbClr val="0070C0"/>
                </a:solidFill>
              </a:rPr>
              <a:t>. Potem warto  jeszcze odwiedzić grotę Matki Bożej, obejrzeć pozostałe pomniki (zlokalizowane w bliskim sąsiedztwie pałacu) i zatrzymać się chwilę przed budynkiem tzw. „Arsenału”. </a:t>
            </a:r>
            <a:endParaRPr lang="pl-PL" sz="1400" b="0" dirty="0">
              <a:solidFill>
                <a:srgbClr val="0070C0"/>
              </a:solidFill>
            </a:endParaRPr>
          </a:p>
        </p:txBody>
      </p:sp>
      <p:pic>
        <p:nvPicPr>
          <p:cNvPr id="5" name="Symbol zastępczy zawartości 4" descr="brama królewska" title="brama królewska"/>
          <p:cNvPicPr>
            <a:picLocks noGrp="1" noChangeAspect="1"/>
          </p:cNvPicPr>
          <p:nvPr>
            <p:ph sz="half" idx="1"/>
          </p:nvPr>
        </p:nvPicPr>
        <p:blipFill>
          <a:blip r:embed="rId2" cstate="print"/>
          <a:stretch>
            <a:fillRect/>
          </a:stretch>
        </p:blipFill>
        <p:spPr>
          <a:xfrm>
            <a:off x="755576" y="548680"/>
            <a:ext cx="4391930" cy="2970043"/>
          </a:xfrm>
          <a:effectLst>
            <a:glow rad="228600">
              <a:schemeClr val="accent1">
                <a:satMod val="175000"/>
                <a:alpha val="40000"/>
              </a:schemeClr>
            </a:glow>
          </a:effectLst>
        </p:spPr>
      </p:pic>
      <p:pic>
        <p:nvPicPr>
          <p:cNvPr id="6" name="Symbol zastępczy zawartości 5" descr="pomnik" title="pomnik"/>
          <p:cNvPicPr>
            <a:picLocks noGrp="1" noChangeAspect="1"/>
          </p:cNvPicPr>
          <p:nvPr>
            <p:ph sz="half" idx="2"/>
          </p:nvPr>
        </p:nvPicPr>
        <p:blipFill>
          <a:blip r:embed="rId3" cstate="print"/>
          <a:stretch>
            <a:fillRect/>
          </a:stretch>
        </p:blipFill>
        <p:spPr>
          <a:xfrm>
            <a:off x="5238568" y="548680"/>
            <a:ext cx="3182972" cy="4464496"/>
          </a:xfrm>
          <a:effectLst>
            <a:glow rad="228600">
              <a:schemeClr val="accent1">
                <a:satMod val="175000"/>
                <a:alpha val="40000"/>
              </a:schemeClr>
            </a:glow>
          </a:effectLst>
        </p:spPr>
      </p:pic>
    </p:spTree>
  </p:cSld>
  <p:clrMapOvr>
    <a:masterClrMapping/>
  </p:clrMapOvr>
  <p:transition spd="med" advClick="0" advTm="2500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11560" y="4985590"/>
            <a:ext cx="8075240" cy="891682"/>
          </a:xfrm>
        </p:spPr>
        <p:txBody>
          <a:bodyPr>
            <a:normAutofit/>
          </a:bodyPr>
          <a:lstStyle/>
          <a:p>
            <a:r>
              <a:rPr lang="pl-PL" sz="1200" b="0" dirty="0" smtClean="0">
                <a:solidFill>
                  <a:srgbClr val="0070C0"/>
                </a:solidFill>
              </a:rPr>
              <a:t>Od tej strony pałac w Młoszowej wygląda naprawdę oryginalnie …  - słowo skrzata !</a:t>
            </a:r>
            <a:endParaRPr lang="pl-PL" sz="1200" b="0" dirty="0">
              <a:solidFill>
                <a:srgbClr val="0070C0"/>
              </a:solidFill>
            </a:endParaRPr>
          </a:p>
        </p:txBody>
      </p:sp>
      <p:pic>
        <p:nvPicPr>
          <p:cNvPr id="5" name="Symbol zastępczy zawartości 4" descr="pałac w Młoszowej" title="pałac w Młoszowej"/>
          <p:cNvPicPr>
            <a:picLocks noGrp="1" noChangeAspect="1"/>
          </p:cNvPicPr>
          <p:nvPr>
            <p:ph sz="half" idx="1"/>
          </p:nvPr>
        </p:nvPicPr>
        <p:blipFill>
          <a:blip r:embed="rId3" cstate="print"/>
          <a:stretch>
            <a:fillRect/>
          </a:stretch>
        </p:blipFill>
        <p:spPr>
          <a:xfrm>
            <a:off x="755576" y="1196752"/>
            <a:ext cx="4194932" cy="2808312"/>
          </a:xfrm>
          <a:effectLst>
            <a:glow rad="228600">
              <a:schemeClr val="accent1">
                <a:satMod val="175000"/>
                <a:alpha val="40000"/>
              </a:schemeClr>
            </a:glow>
          </a:effectLst>
        </p:spPr>
      </p:pic>
      <p:sp>
        <p:nvSpPr>
          <p:cNvPr id="4" name="Symbol zastępczy zawartości 3"/>
          <p:cNvSpPr>
            <a:spLocks noGrp="1"/>
          </p:cNvSpPr>
          <p:nvPr>
            <p:ph sz="half" idx="2"/>
          </p:nvPr>
        </p:nvSpPr>
        <p:spPr>
          <a:xfrm>
            <a:off x="4788024" y="530352"/>
            <a:ext cx="3816424" cy="5274912"/>
          </a:xfrm>
        </p:spPr>
        <p:txBody>
          <a:bodyPr>
            <a:normAutofit fontScale="47500" lnSpcReduction="20000"/>
          </a:bodyPr>
          <a:lstStyle/>
          <a:p>
            <a:pPr algn="just"/>
            <a:r>
              <a:rPr lang="pl-PL" dirty="0" smtClean="0"/>
              <a:t>Zespół Pałacowo-Parkowy w Młoszowej zawdzięcza swoją formę architektoniczną Kajetanowi i Juliuszowi Florkiewiczom, którzy dla dodania blasku swojemu </a:t>
            </a:r>
            <a:br>
              <a:rPr lang="pl-PL" dirty="0" smtClean="0"/>
            </a:br>
            <a:r>
              <a:rPr lang="pl-PL" dirty="0" smtClean="0"/>
              <a:t>nowo nabytemu herbowi szlacheckiemu (Ozdoba),  dopisali wsi Młoszowa fikcyjne dzieje, wznosząc równocześnie dla ich poparcia okazałą siedzibę oraz szereg pomników – w tym basztę Pawia Stopa (pod którą jakoby pawie chodziły), </a:t>
            </a:r>
            <a:br>
              <a:rPr lang="pl-PL" dirty="0" smtClean="0"/>
            </a:br>
            <a:r>
              <a:rPr lang="pl-PL" dirty="0" smtClean="0"/>
              <a:t>mogiłę szwedzkich żołnierzy oraz grób ich </a:t>
            </a:r>
            <a:br>
              <a:rPr lang="pl-PL" dirty="0" smtClean="0"/>
            </a:br>
            <a:r>
              <a:rPr lang="pl-PL" dirty="0" smtClean="0"/>
              <a:t>oficera, von der Wülfena (zabitych jakoby </a:t>
            </a:r>
            <a:br>
              <a:rPr lang="pl-PL" dirty="0" smtClean="0"/>
            </a:br>
            <a:r>
              <a:rPr lang="pl-PL" dirty="0" smtClean="0"/>
              <a:t>przy oblężeniu „zamku” chociaż Szwedów nigdy w Młoszowej nie było), posąg Światowida (znaleziony jakoby na terenie parku pałacowego - a tak naprawdę wykonany w XIX w.). Walory swojej młoszowskiej siedziby oraz sensacyjne </a:t>
            </a:r>
            <a:br>
              <a:rPr lang="pl-PL" dirty="0" smtClean="0"/>
            </a:br>
            <a:r>
              <a:rPr lang="pl-PL" dirty="0" smtClean="0"/>
              <a:t>„odkrycia" Juliusz Florkiewicz propagował w artykułach prasowych, pod fikcyjnym nazwiskiem Wawrzyńca Dudziewicza. </a:t>
            </a:r>
          </a:p>
          <a:p>
            <a:pPr algn="just"/>
            <a:r>
              <a:rPr lang="pl-PL" dirty="0" smtClean="0"/>
              <a:t>Niektóre z posągów stojących na terenie kompleksu pałacowo-parkowego wykonał Franciszek Wyspiański (ojciec sławnego Stanisława).</a:t>
            </a:r>
          </a:p>
          <a:p>
            <a:pPr algn="just"/>
            <a:r>
              <a:rPr lang="pl-PL" dirty="0" smtClean="0"/>
              <a:t>Niewielka część wspomnianych  "starych" pomników ocalała i można je podziwiać </a:t>
            </a:r>
            <a:br>
              <a:rPr lang="pl-PL" dirty="0" smtClean="0"/>
            </a:br>
            <a:r>
              <a:rPr lang="pl-PL" dirty="0" smtClean="0"/>
              <a:t>do dnia dzisiejszego, co czyni z Zespołu Pałacowo-Parkowego w Młoszowej jedyną </a:t>
            </a:r>
            <a:br>
              <a:rPr lang="pl-PL" dirty="0" smtClean="0"/>
            </a:br>
            <a:r>
              <a:rPr lang="pl-PL" dirty="0" smtClean="0"/>
              <a:t>w swoim rodzaju atrakcję. </a:t>
            </a:r>
            <a:endParaRPr lang="pl-PL" dirty="0"/>
          </a:p>
        </p:txBody>
      </p:sp>
    </p:spTree>
  </p:cSld>
  <p:clrMapOvr>
    <a:masterClrMapping/>
  </p:clrMapOvr>
  <p:transition spd="med" advClick="0" advTm="50000">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solidFill>
                  <a:srgbClr val="0070C0"/>
                </a:solidFill>
              </a:rPr>
              <a:t>Warto odwiedzić pałac w Młoszowej</a:t>
            </a:r>
            <a:endParaRPr lang="pl-PL" dirty="0">
              <a:solidFill>
                <a:srgbClr val="0070C0"/>
              </a:solidFill>
            </a:endParaRPr>
          </a:p>
        </p:txBody>
      </p:sp>
      <p:sp>
        <p:nvSpPr>
          <p:cNvPr id="3" name="Symbol zastępczy tekstu 2"/>
          <p:cNvSpPr>
            <a:spLocks noGrp="1"/>
          </p:cNvSpPr>
          <p:nvPr>
            <p:ph type="body" idx="2"/>
          </p:nvPr>
        </p:nvSpPr>
        <p:spPr/>
        <p:txBody>
          <a:bodyPr/>
          <a:lstStyle/>
          <a:p>
            <a:r>
              <a:rPr lang="pl-PL" dirty="0" smtClean="0">
                <a:solidFill>
                  <a:srgbClr val="0070C0"/>
                </a:solidFill>
              </a:rPr>
              <a:t>Ta część młoszowskiego pałacu jest efektem niedokończonej przebudowy </a:t>
            </a:r>
            <a:br>
              <a:rPr lang="pl-PL" dirty="0" smtClean="0">
                <a:solidFill>
                  <a:srgbClr val="0070C0"/>
                </a:solidFill>
              </a:rPr>
            </a:br>
            <a:r>
              <a:rPr lang="pl-PL" dirty="0" smtClean="0">
                <a:solidFill>
                  <a:srgbClr val="0070C0"/>
                </a:solidFill>
              </a:rPr>
              <a:t>w stylu neoklasycystycznym </a:t>
            </a:r>
            <a:br>
              <a:rPr lang="pl-PL" dirty="0" smtClean="0">
                <a:solidFill>
                  <a:srgbClr val="0070C0"/>
                </a:solidFill>
              </a:rPr>
            </a:br>
            <a:r>
              <a:rPr lang="pl-PL" dirty="0" smtClean="0">
                <a:solidFill>
                  <a:srgbClr val="0070C0"/>
                </a:solidFill>
              </a:rPr>
              <a:t>- dokonanej przez krakowskiego architekta Zygmunta Hendla, </a:t>
            </a:r>
            <a:br>
              <a:rPr lang="pl-PL" dirty="0" smtClean="0">
                <a:solidFill>
                  <a:srgbClr val="0070C0"/>
                </a:solidFill>
              </a:rPr>
            </a:br>
            <a:r>
              <a:rPr lang="pl-PL" dirty="0" smtClean="0">
                <a:solidFill>
                  <a:srgbClr val="0070C0"/>
                </a:solidFill>
              </a:rPr>
              <a:t>na życzenie hrabiego Juliusza Potockiego (zięcia i zarazem spadkobiercy Juliusza Florkiewicza).</a:t>
            </a:r>
            <a:endParaRPr lang="pl-PL" dirty="0"/>
          </a:p>
        </p:txBody>
      </p:sp>
      <p:pic>
        <p:nvPicPr>
          <p:cNvPr id="5" name="Symbol zastępczy zawartości 4" descr="pałac w Młoszowej" title="pałac w Młoszowej"/>
          <p:cNvPicPr>
            <a:picLocks noGrp="1" noChangeAspect="1"/>
          </p:cNvPicPr>
          <p:nvPr>
            <p:ph sz="half" idx="1"/>
          </p:nvPr>
        </p:nvPicPr>
        <p:blipFill>
          <a:blip r:embed="rId2" cstate="print"/>
          <a:stretch>
            <a:fillRect/>
          </a:stretch>
        </p:blipFill>
        <p:spPr>
          <a:xfrm>
            <a:off x="1331640" y="620688"/>
            <a:ext cx="3339361" cy="5112568"/>
          </a:xfrm>
          <a:effectLst>
            <a:glow rad="228600">
              <a:schemeClr val="accent1">
                <a:satMod val="175000"/>
                <a:alpha val="40000"/>
              </a:schemeClr>
            </a:glow>
          </a:effectLst>
        </p:spPr>
      </p:pic>
    </p:spTree>
  </p:cSld>
  <p:clrMapOvr>
    <a:masterClrMapping/>
  </p:clrMapOvr>
  <p:transition spd="med" advClick="0" advTm="18000">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5157192"/>
            <a:ext cx="8291264" cy="1224136"/>
          </a:xfrm>
        </p:spPr>
        <p:txBody>
          <a:bodyPr>
            <a:normAutofit/>
          </a:bodyPr>
          <a:lstStyle/>
          <a:p>
            <a:pPr algn="just"/>
            <a:r>
              <a:rPr lang="pl-PL" sz="1200" b="0" dirty="0" smtClean="0">
                <a:solidFill>
                  <a:srgbClr val="0070C0"/>
                </a:solidFill>
              </a:rPr>
              <a:t>Wracając z Młoszowej do Trzebini – ulicą Krakowską – warto w okolicach Ronda Solidarności skręcić </a:t>
            </a:r>
            <a:br>
              <a:rPr lang="pl-PL" sz="1200" b="0" dirty="0" smtClean="0">
                <a:solidFill>
                  <a:srgbClr val="0070C0"/>
                </a:solidFill>
              </a:rPr>
            </a:br>
            <a:r>
              <a:rPr lang="pl-PL" sz="1200" b="0" dirty="0" smtClean="0">
                <a:solidFill>
                  <a:srgbClr val="0070C0"/>
                </a:solidFill>
              </a:rPr>
              <a:t>w ulicę Słowackiego, by obejrzeć żydowski cmentarz (kirkut), jedną z pozostałości </a:t>
            </a:r>
            <a:r>
              <a:rPr lang="pl-PL" sz="1200" b="0" dirty="0" smtClean="0">
                <a:solidFill>
                  <a:srgbClr val="0070C0"/>
                </a:solidFill>
                <a:effectLst>
                  <a:outerShdw blurRad="38100" dist="38100" dir="2700000" algn="tl">
                    <a:srgbClr val="000000">
                      <a:alpha val="43137"/>
                    </a:srgbClr>
                  </a:outerShdw>
                </a:effectLst>
              </a:rPr>
              <a:t>po żydowskich mieszkańcach  Trzebini. Cmentarz ten istnieje </a:t>
            </a:r>
            <a:r>
              <a:rPr lang="pl-PL" sz="1200" b="0" dirty="0" smtClean="0">
                <a:solidFill>
                  <a:srgbClr val="0070C0"/>
                </a:solidFill>
              </a:rPr>
              <a:t>oficjalnie od 1815, ale najstarszy grób - z zachowanym jedynie imieniem Szymon - pochodzi z 1780 r. Zainteresowani zwiedzeniem nekropolii muszą się jednak uprzednio skontaktować telefonicznie z panem Andrzejem Kostką, społecznym opiekunem tego zabytku (telefony udostępnione za jego zgodą): komórka: 517572143, telefon stacjonarny: (32) 6121-486.</a:t>
            </a:r>
            <a:endParaRPr lang="pl-PL" sz="1200" b="0" dirty="0">
              <a:solidFill>
                <a:srgbClr val="0070C0"/>
              </a:solidFill>
            </a:endParaRPr>
          </a:p>
        </p:txBody>
      </p:sp>
      <p:pic>
        <p:nvPicPr>
          <p:cNvPr id="5" name="Symbol zastępczy zawartości 4" descr="cmentarz żydowski" title="cmentarz żydowski"/>
          <p:cNvPicPr>
            <a:picLocks noGrp="1" noChangeAspect="1"/>
          </p:cNvPicPr>
          <p:nvPr>
            <p:ph sz="half" idx="1"/>
          </p:nvPr>
        </p:nvPicPr>
        <p:blipFill>
          <a:blip r:embed="rId2" cstate="print"/>
          <a:stretch>
            <a:fillRect/>
          </a:stretch>
        </p:blipFill>
        <p:spPr>
          <a:xfrm>
            <a:off x="683568" y="1988840"/>
            <a:ext cx="4580310" cy="3066158"/>
          </a:xfrm>
          <a:effectLst>
            <a:glow rad="228600">
              <a:schemeClr val="accent1">
                <a:satMod val="175000"/>
                <a:alpha val="40000"/>
              </a:schemeClr>
            </a:glow>
          </a:effectLst>
        </p:spPr>
      </p:pic>
      <p:pic>
        <p:nvPicPr>
          <p:cNvPr id="6" name="Symbol zastępczy zawartości 5" descr="cmentarz żydowski" title="cmentarz żydowski"/>
          <p:cNvPicPr>
            <a:picLocks noGrp="1" noChangeAspect="1"/>
          </p:cNvPicPr>
          <p:nvPr>
            <p:ph sz="half" idx="2"/>
          </p:nvPr>
        </p:nvPicPr>
        <p:blipFill>
          <a:blip r:embed="rId3" cstate="print"/>
          <a:stretch>
            <a:fillRect/>
          </a:stretch>
        </p:blipFill>
        <p:spPr>
          <a:xfrm>
            <a:off x="5364088" y="548680"/>
            <a:ext cx="3036833" cy="4536504"/>
          </a:xfrm>
          <a:effectLst>
            <a:glow rad="228600">
              <a:schemeClr val="accent1">
                <a:satMod val="175000"/>
                <a:alpha val="40000"/>
              </a:schemeClr>
            </a:glow>
          </a:effectLst>
        </p:spPr>
      </p:pic>
    </p:spTree>
  </p:cSld>
  <p:clrMapOvr>
    <a:masterClrMapping/>
  </p:clrMapOvr>
  <p:transition spd="med" advClick="0" advTm="28000">
    <p:wipe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11560" y="4293096"/>
            <a:ext cx="8075240" cy="2088232"/>
          </a:xfrm>
          <a:ln>
            <a:noFill/>
          </a:ln>
        </p:spPr>
        <p:txBody>
          <a:bodyPr>
            <a:noAutofit/>
          </a:bodyPr>
          <a:lstStyle/>
          <a:p>
            <a:pPr algn="just"/>
            <a:r>
              <a:rPr lang="pl-PL" sz="1200" b="0" dirty="0" smtClean="0">
                <a:solidFill>
                  <a:srgbClr val="0070C0"/>
                </a:solidFill>
              </a:rPr>
              <a:t>Wracając z żydowskiego cmentarza na ulicę Krakowską, możesz Drogi Przyjacielu przejść na drugą stronę ulicy i wejść w ulicę Ochronkową (na wprost od sygnalizacji świetlnej), wiodącą w stronę Rynku. Tym razem jednak nie wkraczasz na płytę Rynku lecz skręcasz w lewo – w ulicę Narutowicza. Po chwili ujrzysz po lewej stronie ulicy budynek pierwszej trzebińskiej apteki z 1899 r. – należący niegdyś do Jana Radwańskiego. Nosiła ona nazwę "Pod Złotą Gwiazdą" - od płaskorzeźby złotej gwiazdy umieszczonej pod balkonem na piętrze. Wejście do apteki znajdowało się wtedy na rogu budynku (przy skrzyżowaniu ulicy Narutowicza z ul. Kościuszki - wówczas Kolejową), dokładnie pod balkonem z ową złotą gwiazdą. Po II wojnie światowej przebudowano wejście, umieszczając je bardziej po lewej stronie. Apteka w tym budynku (prowadzona po Janie Radwańskim przez inne osoby) istniała aż do 5 listopada 2012 r. - przez te wszystkie lata zachowując swoją historyczną nazwę.  </a:t>
            </a:r>
            <a:endParaRPr lang="pl-PL" sz="1200" b="0" dirty="0"/>
          </a:p>
        </p:txBody>
      </p:sp>
      <p:pic>
        <p:nvPicPr>
          <p:cNvPr id="8" name="Symbol zastępczy zawartości 7" title="Zdjęcie Budynku w Trzebini"/>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632" y="620688"/>
            <a:ext cx="6409307" cy="3564000"/>
          </a:xfrm>
        </p:spPr>
      </p:pic>
    </p:spTree>
  </p:cSld>
  <p:clrMapOvr>
    <a:masterClrMapping/>
  </p:clrMapOvr>
  <p:transition spd="med" advClick="0" advTm="35000">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5085184"/>
            <a:ext cx="8215210" cy="1512168"/>
          </a:xfrm>
        </p:spPr>
        <p:txBody>
          <a:bodyPr>
            <a:normAutofit fontScale="90000"/>
          </a:bodyPr>
          <a:lstStyle/>
          <a:p>
            <a:pPr>
              <a:lnSpc>
                <a:spcPct val="115000"/>
              </a:lnSpc>
              <a:spcAft>
                <a:spcPts val="1000"/>
              </a:spcAft>
            </a:pPr>
            <a:r>
              <a:rPr lang="pl-PL" sz="1200" dirty="0">
                <a:solidFill>
                  <a:srgbClr val="0070C0"/>
                </a:solidFill>
                <a:effectLst>
                  <a:outerShdw blurRad="53975" dist="22860" dir="5400000" algn="tl">
                    <a:srgbClr val="000000">
                      <a:alpha val="55000"/>
                    </a:srgbClr>
                  </a:outerShdw>
                </a:effectLst>
              </a:rPr>
              <a:t>Naprzeciwko dawnej apteki Radwańskiego, po przeciwnej stronie ulicy, znajduje się Miejska Biblioteka Publiczna im. Adama Asnyka w Trzebini, zlokalizowana w budynku dawnego hotelu robotniczego „Hutnik”, wzniesionego w latach 50. przez Zakłady Metalurgiczne „Trzebinia”. Po likwidacji zakładu budynek został przejęty przez władze miasta, a jego parter dostosowany do potrzeb biblioteki. Jeśli czujesz się już zmęczony wycieczką, proponuję wejść do biblioteki i odpocząć w Czytelni Czasopism, oferującej szeroki zakres tytułów prasowych.</a:t>
            </a:r>
            <a:r>
              <a:rPr lang="pl-PL" sz="1200" dirty="0">
                <a:effectLst/>
                <a:latin typeface="Calibri"/>
                <a:ea typeface="Calibri"/>
                <a:cs typeface="Times New Roman"/>
              </a:rPr>
              <a:t/>
            </a:r>
            <a:br>
              <a:rPr lang="pl-PL" sz="1200" dirty="0">
                <a:effectLst/>
                <a:latin typeface="Calibri"/>
                <a:ea typeface="Calibri"/>
                <a:cs typeface="Times New Roman"/>
              </a:rPr>
            </a:br>
            <a:endParaRPr lang="pl-PL" sz="1200" b="0" dirty="0">
              <a:solidFill>
                <a:srgbClr val="0070C0"/>
              </a:solidFill>
            </a:endParaRPr>
          </a:p>
        </p:txBody>
      </p:sp>
      <p:pic>
        <p:nvPicPr>
          <p:cNvPr id="5" name="Symbol zastępczy zawartości 4" descr="wejście do Biblioteki" title="wejście do Biblioteki"/>
          <p:cNvPicPr>
            <a:picLocks noGrp="1" noChangeAspect="1"/>
          </p:cNvPicPr>
          <p:nvPr>
            <p:ph sz="half" idx="1"/>
          </p:nvPr>
        </p:nvPicPr>
        <p:blipFill>
          <a:blip r:embed="rId2" cstate="print"/>
          <a:stretch>
            <a:fillRect/>
          </a:stretch>
        </p:blipFill>
        <p:spPr>
          <a:xfrm>
            <a:off x="539552" y="620688"/>
            <a:ext cx="4128458" cy="3096344"/>
          </a:xfrm>
          <a:effectLst>
            <a:glow rad="228600">
              <a:schemeClr val="accent1">
                <a:satMod val="175000"/>
                <a:alpha val="40000"/>
              </a:schemeClr>
            </a:glow>
          </a:effectLst>
        </p:spPr>
      </p:pic>
      <p:pic>
        <p:nvPicPr>
          <p:cNvPr id="6" name="Symbol zastępczy zawartości 5" descr="czytelnia" title="czytelnia"/>
          <p:cNvPicPr>
            <a:picLocks noGrp="1" noChangeAspect="1"/>
          </p:cNvPicPr>
          <p:nvPr>
            <p:ph sz="half" idx="2"/>
          </p:nvPr>
        </p:nvPicPr>
        <p:blipFill>
          <a:blip r:embed="rId3" cstate="print"/>
          <a:stretch>
            <a:fillRect/>
          </a:stretch>
        </p:blipFill>
        <p:spPr>
          <a:xfrm>
            <a:off x="4716016" y="2060848"/>
            <a:ext cx="3840426" cy="2880320"/>
          </a:xfrm>
          <a:effectLst>
            <a:glow rad="228600">
              <a:schemeClr val="accent1">
                <a:satMod val="175000"/>
                <a:alpha val="40000"/>
              </a:schemeClr>
            </a:glow>
          </a:effectLst>
        </p:spPr>
      </p:pic>
    </p:spTree>
  </p:cSld>
  <p:clrMapOvr>
    <a:masterClrMapping/>
  </p:clrMapOvr>
  <p:transition spd="med" advClick="0" advTm="20000">
    <p:wipe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4581128"/>
            <a:ext cx="8147248" cy="1944216"/>
          </a:xfrm>
        </p:spPr>
        <p:txBody>
          <a:bodyPr>
            <a:noAutofit/>
          </a:bodyPr>
          <a:lstStyle/>
          <a:p>
            <a:pPr>
              <a:lnSpc>
                <a:spcPct val="115000"/>
              </a:lnSpc>
              <a:spcAft>
                <a:spcPts val="1000"/>
              </a:spcAft>
            </a:pPr>
            <a:r>
              <a:rPr lang="pl-PL" sz="1200" dirty="0">
                <a:solidFill>
                  <a:srgbClr val="0070C0"/>
                </a:solidFill>
                <a:effectLst>
                  <a:outerShdw blurRad="53975" dist="22860" dir="5400000" algn="tl">
                    <a:srgbClr val="000000">
                      <a:alpha val="55000"/>
                    </a:srgbClr>
                  </a:outerShdw>
                </a:effectLst>
              </a:rPr>
              <a:t>Po krótkim wypoczynku w bibliotece, możesz młody turysto wyruszyć w dalsza drogę - ulicą Świętego Stanisława (stanowiącą przedłużenie ul. Narutowicza). Na rogu ulicy (po lewej stronie) stoi budynek z przełomu XIX i XX stulecia, który należał niegdyś do doktora Stanisława Sternala, miejscowego lekarza - dlatego starsi mieszkańcy Trzebini nazywają go "Sternalówką". W okresie II wojny światowej w tym budynku mieścił się posterunek niemieckiej policji. Obecnie znajduje się w nim Poradnia Psychologiczno-Pedagogiczna w Trzebini, Trzebińskie Centrum Administracyjne (wejście od ulicy św. Stanisława) i Przedszkole Samorządowe nr 1 (z wejściem od ul. Kościuszki).</a:t>
            </a:r>
            <a:r>
              <a:rPr lang="pl-PL" sz="1200" dirty="0">
                <a:effectLst/>
                <a:latin typeface="Calibri"/>
                <a:ea typeface="Calibri"/>
                <a:cs typeface="Times New Roman"/>
              </a:rPr>
              <a:t/>
            </a:r>
            <a:br>
              <a:rPr lang="pl-PL" sz="1200" dirty="0">
                <a:effectLst/>
                <a:latin typeface="Calibri"/>
                <a:ea typeface="Calibri"/>
                <a:cs typeface="Times New Roman"/>
              </a:rPr>
            </a:br>
            <a:endParaRPr lang="pl-PL" sz="1200" b="0" dirty="0">
              <a:solidFill>
                <a:srgbClr val="0070C0"/>
              </a:solidFill>
            </a:endParaRPr>
          </a:p>
        </p:txBody>
      </p:sp>
      <p:pic>
        <p:nvPicPr>
          <p:cNvPr id="5" name="Symbol zastępczy zawartości 4" descr="budynek przedszkola" title="budynek przedszkola"/>
          <p:cNvPicPr>
            <a:picLocks noGrp="1" noChangeAspect="1"/>
          </p:cNvPicPr>
          <p:nvPr>
            <p:ph sz="half" idx="1"/>
          </p:nvPr>
        </p:nvPicPr>
        <p:blipFill>
          <a:blip r:embed="rId2" cstate="print"/>
          <a:stretch>
            <a:fillRect/>
          </a:stretch>
        </p:blipFill>
        <p:spPr>
          <a:xfrm>
            <a:off x="539552" y="692696"/>
            <a:ext cx="4621410" cy="3096344"/>
          </a:xfrm>
          <a:effectLst>
            <a:glow rad="228600">
              <a:schemeClr val="accent1">
                <a:satMod val="175000"/>
                <a:alpha val="40000"/>
              </a:schemeClr>
            </a:glow>
          </a:effectLst>
        </p:spPr>
      </p:pic>
      <p:pic>
        <p:nvPicPr>
          <p:cNvPr id="7" name="Symbol zastępczy zawartości 6" descr="budynek przedszkola" title="budynek przedszkola"/>
          <p:cNvPicPr>
            <a:picLocks noGrp="1" noChangeAspect="1"/>
          </p:cNvPicPr>
          <p:nvPr>
            <p:ph sz="half" idx="2"/>
          </p:nvPr>
        </p:nvPicPr>
        <p:blipFill>
          <a:blip r:embed="rId3" cstate="print"/>
          <a:stretch>
            <a:fillRect/>
          </a:stretch>
        </p:blipFill>
        <p:spPr>
          <a:xfrm>
            <a:off x="5220072" y="980728"/>
            <a:ext cx="3272234" cy="3282176"/>
          </a:xfrm>
          <a:effectLst>
            <a:glow rad="228600">
              <a:schemeClr val="accent1">
                <a:satMod val="175000"/>
                <a:alpha val="40000"/>
              </a:schemeClr>
            </a:glow>
          </a:effectLst>
        </p:spPr>
      </p:pic>
    </p:spTree>
  </p:cSld>
  <p:clrMapOvr>
    <a:masterClrMapping/>
  </p:clrMapOvr>
  <p:transition spd="med" advClick="0" advTm="30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23528" y="4509120"/>
            <a:ext cx="8424936" cy="2160240"/>
          </a:xfrm>
        </p:spPr>
        <p:txBody>
          <a:bodyPr>
            <a:noAutofit/>
          </a:bodyPr>
          <a:lstStyle/>
          <a:p>
            <a:pPr>
              <a:lnSpc>
                <a:spcPct val="115000"/>
              </a:lnSpc>
              <a:spcAft>
                <a:spcPts val="1000"/>
              </a:spcAft>
            </a:pPr>
            <a:r>
              <a:rPr lang="pl-PL" sz="1200" dirty="0" smtClean="0">
                <a:solidFill>
                  <a:srgbClr val="0070C0"/>
                </a:solidFill>
                <a:effectLst>
                  <a:outerShdw blurRad="53975" dist="22860" dir="5400000" algn="tl">
                    <a:srgbClr val="000000">
                      <a:alpha val="55000"/>
                    </a:srgbClr>
                  </a:outerShdw>
                </a:effectLst>
              </a:rPr>
              <a:t/>
            </a:r>
            <a:br>
              <a:rPr lang="pl-PL" sz="1200" dirty="0" smtClean="0">
                <a:solidFill>
                  <a:srgbClr val="0070C0"/>
                </a:solidFill>
                <a:effectLst>
                  <a:outerShdw blurRad="53975" dist="22860" dir="5400000" algn="tl">
                    <a:srgbClr val="000000">
                      <a:alpha val="55000"/>
                    </a:srgbClr>
                  </a:outerShdw>
                </a:effectLst>
              </a:rPr>
            </a:br>
            <a:r>
              <a:rPr lang="pl-PL" sz="1200" dirty="0">
                <a:solidFill>
                  <a:srgbClr val="0070C0"/>
                </a:solidFill>
                <a:effectLst>
                  <a:outerShdw blurRad="53975" dist="22860" dir="5400000" algn="tl">
                    <a:srgbClr val="000000">
                      <a:alpha val="55000"/>
                    </a:srgbClr>
                  </a:outerShdw>
                </a:effectLst>
              </a:rPr>
              <a:t/>
            </a:r>
            <a:br>
              <a:rPr lang="pl-PL" sz="1200" dirty="0">
                <a:solidFill>
                  <a:srgbClr val="0070C0"/>
                </a:solidFill>
                <a:effectLst>
                  <a:outerShdw blurRad="53975" dist="22860" dir="5400000" algn="tl">
                    <a:srgbClr val="000000">
                      <a:alpha val="55000"/>
                    </a:srgbClr>
                  </a:outerShdw>
                </a:effectLst>
              </a:rPr>
            </a:br>
            <a:r>
              <a:rPr lang="pl-PL" sz="1200" dirty="0" smtClean="0">
                <a:solidFill>
                  <a:srgbClr val="0070C0"/>
                </a:solidFill>
                <a:effectLst>
                  <a:outerShdw blurRad="53975" dist="22860" dir="5400000" algn="tl">
                    <a:srgbClr val="000000">
                      <a:alpha val="55000"/>
                    </a:srgbClr>
                  </a:outerShdw>
                </a:effectLst>
              </a:rPr>
              <a:t>Podążając </a:t>
            </a:r>
            <a:r>
              <a:rPr lang="pl-PL" sz="1200" dirty="0">
                <a:solidFill>
                  <a:srgbClr val="0070C0"/>
                </a:solidFill>
                <a:effectLst>
                  <a:outerShdw blurRad="53975" dist="22860" dir="5400000" algn="tl">
                    <a:srgbClr val="000000">
                      <a:alpha val="55000"/>
                    </a:srgbClr>
                  </a:outerShdw>
                </a:effectLst>
              </a:rPr>
              <a:t>nadal ulicą  św. Stanisława, zauważymy wkrótce (po prawej stronie) przydrożną figurę św. Stanisława Biskupa i Męczennika. Figura kamienna "z nieco pogrubioną stylizacją o manierze barokowej", powstała prawdopodobnie z XVIII wieku (ale stoi na nowym postumencie). Ponieważ obiekt jest zlokalizowany na terenie prywatnej posesji, postać Świętego Stanisława można podziwiać tylko z daleka – ale figura jest dobrze widoczna od strony ulicy. Figura św. Stanisława Biskupa i Męczennika jest jedyną pozostałością po kościele szpitalnym pod wezwaniem tegoż świętego, ufundowanym przez Jana Trzebińskiego w XVII w.</a:t>
            </a:r>
            <a:r>
              <a:rPr lang="pl-PL" sz="1200" dirty="0">
                <a:effectLst/>
                <a:latin typeface="Calibri"/>
                <a:ea typeface="Calibri"/>
                <a:cs typeface="Times New Roman"/>
              </a:rPr>
              <a:t/>
            </a:r>
            <a:br>
              <a:rPr lang="pl-PL" sz="1200" dirty="0">
                <a:effectLst/>
                <a:latin typeface="Calibri"/>
                <a:ea typeface="Calibri"/>
                <a:cs typeface="Times New Roman"/>
              </a:rPr>
            </a:br>
            <a:endParaRPr lang="pl-PL" sz="1200" b="0" dirty="0">
              <a:solidFill>
                <a:srgbClr val="0070C0"/>
              </a:solidFill>
            </a:endParaRPr>
          </a:p>
        </p:txBody>
      </p:sp>
      <p:pic>
        <p:nvPicPr>
          <p:cNvPr id="4" name="Symbol zastępczy zawartości 3" descr="przydrozna figura męczennika" title="przydrozna figura męczennika"/>
          <p:cNvPicPr>
            <a:picLocks noGrp="1" noChangeAspect="1"/>
          </p:cNvPicPr>
          <p:nvPr>
            <p:ph sz="half" idx="1"/>
          </p:nvPr>
        </p:nvPicPr>
        <p:blipFill>
          <a:blip r:embed="rId2" cstate="print"/>
          <a:stretch>
            <a:fillRect/>
          </a:stretch>
        </p:blipFill>
        <p:spPr>
          <a:xfrm>
            <a:off x="683568" y="620686"/>
            <a:ext cx="2815139" cy="3816000"/>
          </a:xfrm>
          <a:effectLst>
            <a:glow rad="228600">
              <a:schemeClr val="accent1">
                <a:satMod val="175000"/>
                <a:alpha val="40000"/>
              </a:schemeClr>
            </a:glow>
          </a:effectLst>
        </p:spPr>
      </p:pic>
      <p:pic>
        <p:nvPicPr>
          <p:cNvPr id="7" name="Symbol zastępczy zawartości 6" title="Godło Miasta Trzebini"/>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355976" y="620688"/>
            <a:ext cx="1382444" cy="3816000"/>
          </a:xfrm>
        </p:spPr>
      </p:pic>
    </p:spTree>
  </p:cSld>
  <p:clrMapOvr>
    <a:masterClrMapping/>
  </p:clrMapOvr>
  <p:transition spd="med" advClick="0" advTm="25000">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4985590"/>
            <a:ext cx="8280920" cy="1467746"/>
          </a:xfrm>
        </p:spPr>
        <p:txBody>
          <a:bodyPr>
            <a:noAutofit/>
          </a:bodyPr>
          <a:lstStyle/>
          <a:p>
            <a:pPr algn="just"/>
            <a:r>
              <a:rPr lang="pl-PL" sz="1200" b="0" dirty="0" smtClean="0">
                <a:solidFill>
                  <a:srgbClr val="0070C0"/>
                </a:solidFill>
              </a:rPr>
              <a:t>Od wielu już wieków ja, Perpedes Trzebiński, zamieszkuję podziemia tego dworu, znajdującego się </a:t>
            </a:r>
            <a:br>
              <a:rPr lang="pl-PL" sz="1200" b="0" dirty="0" smtClean="0">
                <a:solidFill>
                  <a:srgbClr val="0070C0"/>
                </a:solidFill>
              </a:rPr>
            </a:br>
            <a:r>
              <a:rPr lang="pl-PL" sz="1200" b="0" dirty="0" smtClean="0">
                <a:solidFill>
                  <a:srgbClr val="0070C0"/>
                </a:solidFill>
              </a:rPr>
              <a:t>w odległości zaledwie 15-20 min. marszu od Rynku. W średniowieczu stała w tym miejscu obronna </a:t>
            </a:r>
            <a:br>
              <a:rPr lang="pl-PL" sz="1200" b="0" dirty="0" smtClean="0">
                <a:solidFill>
                  <a:srgbClr val="0070C0"/>
                </a:solidFill>
              </a:rPr>
            </a:br>
            <a:r>
              <a:rPr lang="pl-PL" sz="1200" b="0" dirty="0" smtClean="0">
                <a:solidFill>
                  <a:srgbClr val="0070C0"/>
                </a:solidFill>
              </a:rPr>
              <a:t>wieża mieszkalna, a później na jej fundamentach wzniesiono dwór. Obecny kształt został nadany tej budowli w XVIII wieku. Pierwszymi właścicielami obiektu byli Karwacjanie, a ostatnimi Zieleniewscy </a:t>
            </a:r>
            <a:br>
              <a:rPr lang="pl-PL" sz="1200" b="0" dirty="0" smtClean="0">
                <a:solidFill>
                  <a:srgbClr val="0070C0"/>
                </a:solidFill>
              </a:rPr>
            </a:br>
            <a:r>
              <a:rPr lang="pl-PL" sz="1200" b="0" dirty="0" smtClean="0">
                <a:solidFill>
                  <a:srgbClr val="0070C0"/>
                </a:solidFill>
              </a:rPr>
              <a:t>– stąd potoczna nazwa „Dwór Zieleniewskich”. W piwnicach mieści się stylowa restauracja „Dworek”,  </a:t>
            </a:r>
            <a:br>
              <a:rPr lang="pl-PL" sz="1200" b="0" dirty="0" smtClean="0">
                <a:solidFill>
                  <a:srgbClr val="0070C0"/>
                </a:solidFill>
              </a:rPr>
            </a:br>
            <a:r>
              <a:rPr lang="pl-PL" sz="1200" b="0" dirty="0" smtClean="0">
                <a:solidFill>
                  <a:srgbClr val="0070C0"/>
                </a:solidFill>
              </a:rPr>
              <a:t>a tuż pod charakterystycznym łamanym dachem polskim zlokalizowane są pokoje hotelowe dla zdrożonych wędrowców.  Obiekt otoczony jest zabytkowym parkiem, na którego terenie rosną też </a:t>
            </a:r>
            <a:br>
              <a:rPr lang="pl-PL" sz="1200" b="0" dirty="0" smtClean="0">
                <a:solidFill>
                  <a:srgbClr val="0070C0"/>
                </a:solidFill>
              </a:rPr>
            </a:br>
            <a:r>
              <a:rPr lang="pl-PL" sz="1200" b="0" dirty="0" smtClean="0">
                <a:solidFill>
                  <a:srgbClr val="0070C0"/>
                </a:solidFill>
              </a:rPr>
              <a:t> „Dęby Katyńskie”, zasadzone dla uczczenia zamęczonych w Katyniu mieszkańców gminy Trzebinia.</a:t>
            </a:r>
            <a:endParaRPr lang="pl-PL" sz="1200" b="0" dirty="0">
              <a:solidFill>
                <a:srgbClr val="0070C0"/>
              </a:solidFill>
            </a:endParaRPr>
          </a:p>
        </p:txBody>
      </p:sp>
      <p:pic>
        <p:nvPicPr>
          <p:cNvPr id="5" name="Symbol zastępczy zawartości 4" descr="zdjęcie Dworu Zieleniewskich" title="zdjęcie Dworu Zieleniewskich"/>
          <p:cNvPicPr>
            <a:picLocks noGrp="1" noChangeAspect="1"/>
          </p:cNvPicPr>
          <p:nvPr>
            <p:ph sz="half" idx="1"/>
          </p:nvPr>
        </p:nvPicPr>
        <p:blipFill>
          <a:blip r:embed="rId2" cstate="print"/>
          <a:stretch>
            <a:fillRect/>
          </a:stretch>
        </p:blipFill>
        <p:spPr>
          <a:xfrm>
            <a:off x="467544" y="476672"/>
            <a:ext cx="6624736" cy="4327867"/>
          </a:xfrm>
          <a:effectLst>
            <a:glow rad="228600">
              <a:schemeClr val="accent1">
                <a:satMod val="175000"/>
                <a:alpha val="40000"/>
              </a:schemeClr>
            </a:glow>
          </a:effectLst>
        </p:spPr>
      </p:pic>
      <p:pic>
        <p:nvPicPr>
          <p:cNvPr id="6" name="Symbol zastępczy zawartości 5" descr="krasnoludek" title="krasnoludek"/>
          <p:cNvPicPr>
            <a:picLocks noGrp="1" noChangeAspect="1"/>
          </p:cNvPicPr>
          <p:nvPr>
            <p:ph sz="half" idx="2"/>
          </p:nvPr>
        </p:nvPicPr>
        <p:blipFill>
          <a:blip r:embed="rId3" cstate="print"/>
          <a:stretch>
            <a:fillRect/>
          </a:stretch>
        </p:blipFill>
        <p:spPr>
          <a:xfrm>
            <a:off x="7164288" y="3645024"/>
            <a:ext cx="736092" cy="1170432"/>
          </a:xfrm>
        </p:spPr>
      </p:pic>
    </p:spTree>
  </p:cSld>
  <p:clrMapOvr>
    <a:masterClrMapping/>
  </p:clrMapOvr>
  <p:transition spd="med" advClick="0" advTm="35000">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932040" y="548680"/>
            <a:ext cx="3384376" cy="914400"/>
          </a:xfrm>
        </p:spPr>
        <p:txBody>
          <a:bodyPr/>
          <a:lstStyle/>
          <a:p>
            <a:pPr algn="ctr"/>
            <a:r>
              <a:rPr lang="pl-PL" dirty="0" smtClean="0">
                <a:solidFill>
                  <a:srgbClr val="FF0000"/>
                </a:solidFill>
              </a:rPr>
              <a:t>Wybierz </a:t>
            </a:r>
            <a:br>
              <a:rPr lang="pl-PL" dirty="0" smtClean="0">
                <a:solidFill>
                  <a:srgbClr val="FF0000"/>
                </a:solidFill>
              </a:rPr>
            </a:br>
            <a:r>
              <a:rPr lang="pl-PL" dirty="0" smtClean="0">
                <a:solidFill>
                  <a:srgbClr val="FF0000"/>
                </a:solidFill>
              </a:rPr>
              <a:t>dalszą trasę</a:t>
            </a:r>
            <a:endParaRPr lang="pl-PL" dirty="0">
              <a:solidFill>
                <a:srgbClr val="FF0000"/>
              </a:solidFill>
            </a:endParaRPr>
          </a:p>
        </p:txBody>
      </p:sp>
      <p:sp>
        <p:nvSpPr>
          <p:cNvPr id="3" name="Symbol zastępczy tekstu 2"/>
          <p:cNvSpPr>
            <a:spLocks noGrp="1"/>
          </p:cNvSpPr>
          <p:nvPr>
            <p:ph type="body" idx="2"/>
          </p:nvPr>
        </p:nvSpPr>
        <p:spPr>
          <a:xfrm>
            <a:off x="4932040" y="1447802"/>
            <a:ext cx="3578607" cy="4206112"/>
          </a:xfrm>
        </p:spPr>
        <p:txBody>
          <a:bodyPr>
            <a:normAutofit/>
          </a:bodyPr>
          <a:lstStyle/>
          <a:p>
            <a:r>
              <a:rPr lang="pl-PL" sz="1200" dirty="0" smtClean="0"/>
              <a:t>Po obejrzeniu figury św. Stanisława zawracamy na przystanek autobusowy przy Małym Rynku. Tu możesz </a:t>
            </a:r>
            <a:br>
              <a:rPr lang="pl-PL" sz="1200" dirty="0" smtClean="0"/>
            </a:br>
            <a:r>
              <a:rPr lang="pl-PL" sz="1200" dirty="0" smtClean="0"/>
              <a:t>Drogi Przyjacielu przysiąść na ławeczce  </a:t>
            </a:r>
            <a:br>
              <a:rPr lang="pl-PL" sz="1200" dirty="0" smtClean="0"/>
            </a:br>
            <a:r>
              <a:rPr lang="pl-PL" sz="1200" dirty="0" smtClean="0"/>
              <a:t>i spokojnie zastanowić się </a:t>
            </a:r>
            <a:br>
              <a:rPr lang="pl-PL" sz="1200" dirty="0" smtClean="0"/>
            </a:br>
            <a:r>
              <a:rPr lang="pl-PL" sz="1200" dirty="0" smtClean="0"/>
              <a:t>nad wyborem dalszej trasy turystycznej. </a:t>
            </a:r>
            <a:br>
              <a:rPr lang="pl-PL" sz="1200" dirty="0" smtClean="0"/>
            </a:br>
            <a:r>
              <a:rPr lang="pl-PL" sz="1200" b="1" u="sng" dirty="0" smtClean="0"/>
              <a:t>Masz do wyboru 3 możliwości</a:t>
            </a:r>
            <a:r>
              <a:rPr lang="pl-PL" sz="1200" b="1" dirty="0" smtClean="0"/>
              <a:t>:</a:t>
            </a:r>
          </a:p>
          <a:p>
            <a:endParaRPr lang="pl-PL" sz="1200" b="1" dirty="0" smtClean="0"/>
          </a:p>
          <a:p>
            <a:r>
              <a:rPr lang="pl-PL" sz="1200" b="1" dirty="0" smtClean="0"/>
              <a:t>1. Trasę pieszą,</a:t>
            </a:r>
            <a:br>
              <a:rPr lang="pl-PL" sz="1200" b="1" dirty="0" smtClean="0"/>
            </a:br>
            <a:r>
              <a:rPr lang="pl-PL" sz="1200" b="1" dirty="0" smtClean="0"/>
              <a:t>2. Trasę  linią autobusową,</a:t>
            </a:r>
            <a:br>
              <a:rPr lang="pl-PL" sz="1200" b="1" dirty="0" smtClean="0"/>
            </a:br>
            <a:r>
              <a:rPr lang="pl-PL" sz="1200" b="1" dirty="0" smtClean="0"/>
              <a:t>3. Trasę linią BUS</a:t>
            </a:r>
            <a:endParaRPr lang="pl-PL" sz="1200" b="1" dirty="0"/>
          </a:p>
        </p:txBody>
      </p:sp>
      <p:pic>
        <p:nvPicPr>
          <p:cNvPr id="8" name="Symbol zastępczy zawartości 7" title="Kolaż z trzech zdjęć"/>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99592" y="476672"/>
            <a:ext cx="1593443" cy="5400000"/>
          </a:xfrm>
        </p:spPr>
      </p:pic>
    </p:spTree>
  </p:cSld>
  <p:clrMapOvr>
    <a:masterClrMapping/>
  </p:clrMapOvr>
  <p:transition spd="med" advClick="0" advTm="25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539552" y="5013176"/>
            <a:ext cx="8208912" cy="1512168"/>
          </a:xfrm>
        </p:spPr>
        <p:txBody>
          <a:bodyPr>
            <a:noAutofit/>
          </a:bodyPr>
          <a:lstStyle/>
          <a:p>
            <a:pPr algn="just"/>
            <a:r>
              <a:rPr lang="pl-PL" sz="1100" b="0" dirty="0" smtClean="0">
                <a:solidFill>
                  <a:srgbClr val="0070C0"/>
                </a:solidFill>
              </a:rPr>
              <a:t>Jeśli wybrałeś pierwszy wariant, nadal podążasz pieszo i wchodzisz w ulicę Kościuszki. Po drodze możesz obejrzeć – stojące po lewej stronie ulicy – dwie zabytkowe kapliczki. Kapliczka Matki Boskiej, przy ul. Kościuszki 17, istniała już przed II wojną światową, kiedy to w budynku obok funkcjonowała piekarnia. Stąd zachowana do dziś zwyczajowa nazwa owego budynku, gdzie od kilku lat ponownie wypieka się chleb: "Piekarnia pod Matką Boską".  Kapliczka Świętej Rodziny stojąca nieopodal – Kościuszki 31, na terenie firmy "Drew-Land” – została wzniesiona przez rodzinę Mosurów w 1891 r.  Odnowiona została przez jednego z członków tej rodziny w roku 1909 (data odnowienia, częściowo zatarta, znajduje się na postumencie). Wewnątrz metalowej szafki osadzonej na cokole znajdują się figury Świętej Rodziny - prawdopodobnie ceramiczne. </a:t>
            </a:r>
            <a:endParaRPr lang="pl-PL" sz="1100" b="0" dirty="0">
              <a:solidFill>
                <a:srgbClr val="0070C0"/>
              </a:solidFill>
            </a:endParaRPr>
          </a:p>
        </p:txBody>
      </p:sp>
      <p:pic>
        <p:nvPicPr>
          <p:cNvPr id="5" name="Symbol zastępczy zawartości 4" descr="kapliczka Matki Boskiej" title="kapliczka Matki Boskiej"/>
          <p:cNvPicPr>
            <a:picLocks noGrp="1" noChangeAspect="1"/>
          </p:cNvPicPr>
          <p:nvPr>
            <p:ph sz="half" idx="1"/>
          </p:nvPr>
        </p:nvPicPr>
        <p:blipFill>
          <a:blip r:embed="rId2" cstate="print"/>
          <a:stretch>
            <a:fillRect/>
          </a:stretch>
        </p:blipFill>
        <p:spPr>
          <a:xfrm>
            <a:off x="834429" y="530225"/>
            <a:ext cx="3292079" cy="4389438"/>
          </a:xfrm>
          <a:effectLst>
            <a:glow rad="228600">
              <a:schemeClr val="accent1">
                <a:satMod val="175000"/>
                <a:alpha val="40000"/>
              </a:schemeClr>
            </a:glow>
          </a:effectLst>
        </p:spPr>
      </p:pic>
      <p:pic>
        <p:nvPicPr>
          <p:cNvPr id="6" name="Symbol zastępczy zawartości 5" descr="kapliczka" title="kapliczka"/>
          <p:cNvPicPr>
            <a:picLocks noGrp="1" noChangeAspect="1"/>
          </p:cNvPicPr>
          <p:nvPr>
            <p:ph sz="half" idx="2"/>
          </p:nvPr>
        </p:nvPicPr>
        <p:blipFill>
          <a:blip r:embed="rId3" cstate="print"/>
          <a:stretch>
            <a:fillRect/>
          </a:stretch>
        </p:blipFill>
        <p:spPr>
          <a:xfrm>
            <a:off x="5075435" y="530225"/>
            <a:ext cx="3292079" cy="4389438"/>
          </a:xfrm>
          <a:effectLst>
            <a:glow rad="228600">
              <a:schemeClr val="accent1">
                <a:satMod val="175000"/>
                <a:alpha val="40000"/>
              </a:schemeClr>
            </a:glow>
          </a:effectLst>
        </p:spPr>
      </p:pic>
    </p:spTree>
  </p:cSld>
  <p:clrMapOvr>
    <a:masterClrMapping/>
  </p:clrMapOvr>
  <p:transition spd="med" advClick="0" advTm="38000">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5652120" y="533400"/>
            <a:ext cx="2858464" cy="519336"/>
          </a:xfrm>
        </p:spPr>
        <p:txBody>
          <a:bodyPr>
            <a:normAutofit/>
          </a:bodyPr>
          <a:lstStyle/>
          <a:p>
            <a:pPr algn="ctr"/>
            <a:r>
              <a:rPr lang="pl-PL" sz="1200" b="0" dirty="0" smtClean="0">
                <a:solidFill>
                  <a:srgbClr val="0070C0"/>
                </a:solidFill>
              </a:rPr>
              <a:t>SOKÓŁ</a:t>
            </a:r>
            <a:endParaRPr lang="pl-PL" sz="1200" b="0" dirty="0">
              <a:solidFill>
                <a:srgbClr val="0070C0"/>
              </a:solidFill>
            </a:endParaRPr>
          </a:p>
        </p:txBody>
      </p:sp>
      <p:sp>
        <p:nvSpPr>
          <p:cNvPr id="14" name="Symbol zastępczy tekstu 13"/>
          <p:cNvSpPr>
            <a:spLocks noGrp="1"/>
          </p:cNvSpPr>
          <p:nvPr>
            <p:ph type="body" idx="2"/>
          </p:nvPr>
        </p:nvSpPr>
        <p:spPr>
          <a:xfrm>
            <a:off x="5004048" y="1052736"/>
            <a:ext cx="3528392" cy="4824536"/>
          </a:xfrm>
        </p:spPr>
        <p:txBody>
          <a:bodyPr>
            <a:normAutofit fontScale="25000" lnSpcReduction="20000"/>
          </a:bodyPr>
          <a:lstStyle/>
          <a:p>
            <a:r>
              <a:rPr lang="pl-PL" dirty="0" smtClean="0">
                <a:solidFill>
                  <a:srgbClr val="0070C0"/>
                </a:solidFill>
              </a:rPr>
              <a:t> </a:t>
            </a:r>
            <a:r>
              <a:rPr lang="pl-PL" sz="4800" dirty="0" smtClean="0"/>
              <a:t>Podążając nadal ulicą Kościuszki,  zobaczysz wkrótce (po prawej stronie ulicy) Dom Kultury „Sokół” . W budynku, zlokalizowanym przy Kościuszki 74, istniała niegdyś „Sokolnia”. </a:t>
            </a:r>
            <a:br>
              <a:rPr lang="pl-PL" sz="4800" dirty="0" smtClean="0"/>
            </a:br>
            <a:r>
              <a:rPr lang="pl-PL" sz="4800" dirty="0" smtClean="0"/>
              <a:t>W Trzebini Towarzystwo Gimnastyczne "Sokół" założono w 1907 r., a  jego założycielami byli między innymi: </a:t>
            </a:r>
            <a:br>
              <a:rPr lang="pl-PL" sz="4800" dirty="0" smtClean="0"/>
            </a:br>
            <a:r>
              <a:rPr lang="pl-PL" sz="4800" dirty="0" smtClean="0"/>
              <a:t>Paweł Bębenek, Karol Błachut, </a:t>
            </a:r>
            <a:br>
              <a:rPr lang="pl-PL" sz="4800" dirty="0" smtClean="0"/>
            </a:br>
            <a:r>
              <a:rPr lang="pl-PL" sz="4800" dirty="0" smtClean="0"/>
              <a:t>Jan Ceremuga, Kazimierz Dobrzyński, hrabia Edward Mycielski, Kazimierz Nawrocki, Karol Rudolphi (pierwszy prezes), Wacław Skórkowski. </a:t>
            </a:r>
            <a:br>
              <a:rPr lang="pl-PL" sz="4800" dirty="0" smtClean="0"/>
            </a:br>
            <a:r>
              <a:rPr lang="pl-PL" sz="4800" dirty="0" smtClean="0"/>
              <a:t/>
            </a:r>
            <a:br>
              <a:rPr lang="pl-PL" sz="4800" dirty="0" smtClean="0"/>
            </a:br>
            <a:r>
              <a:rPr lang="pl-PL" sz="4800" dirty="0" smtClean="0"/>
              <a:t>Parcelę budowlaną (o powierzchni 725 m2) pod budowę miejscowej Sokolni podarował  na własność  Towarzystwu hrabia Andrzej Potocki (ówczesny Namiestnik Galicji).  Budynek powstał </a:t>
            </a:r>
            <a:br>
              <a:rPr lang="pl-PL" sz="4800" dirty="0" smtClean="0"/>
            </a:br>
            <a:r>
              <a:rPr lang="pl-PL" sz="4800" dirty="0" smtClean="0"/>
              <a:t>w latach 1907-1911.</a:t>
            </a:r>
            <a:br>
              <a:rPr lang="pl-PL" sz="4800" dirty="0" smtClean="0"/>
            </a:br>
            <a:r>
              <a:rPr lang="pl-PL" sz="4800" dirty="0" smtClean="0"/>
              <a:t/>
            </a:r>
            <a:br>
              <a:rPr lang="pl-PL" sz="4800" dirty="0" smtClean="0"/>
            </a:br>
            <a:r>
              <a:rPr lang="pl-PL" sz="4800" dirty="0" smtClean="0"/>
              <a:t>Zewnętrzny wygląd frontu budynku niewiele zmienił  się od początku XX stulecia - ściany z cegły pokryto tynkiem, unowocześniono dobudowaną z tyłu salę kinowo-teatralną i wzniesiono pasaż przy bocznej ścianie obiektu. </a:t>
            </a:r>
            <a:br>
              <a:rPr lang="pl-PL" sz="4800" dirty="0" smtClean="0"/>
            </a:br>
            <a:r>
              <a:rPr lang="pl-PL" sz="4800" dirty="0" smtClean="0"/>
              <a:t>Przy porządkowaniu piwnicy budynku odnaleziono tablicę upamiętniającą wymarsz mieszkańców Trzebini, </a:t>
            </a:r>
            <a:br>
              <a:rPr lang="pl-PL" sz="4800" dirty="0" smtClean="0"/>
            </a:br>
            <a:r>
              <a:rPr lang="pl-PL" sz="4800" dirty="0" smtClean="0"/>
              <a:t>pod dowództwem Stanisława Kuzieli </a:t>
            </a:r>
            <a:br>
              <a:rPr lang="pl-PL" sz="4800" dirty="0" smtClean="0"/>
            </a:br>
            <a:r>
              <a:rPr lang="pl-PL" sz="4800" dirty="0" smtClean="0"/>
              <a:t>do Legionów Piłsudskiego. </a:t>
            </a:r>
            <a:endParaRPr lang="pl-PL" sz="4800" dirty="0"/>
          </a:p>
        </p:txBody>
      </p:sp>
      <p:pic>
        <p:nvPicPr>
          <p:cNvPr id="7" name="Symbol zastępczy zawartości 6" descr="budynek sokoła" title="budynek sokoła"/>
          <p:cNvPicPr>
            <a:picLocks noGrp="1" noChangeAspect="1"/>
          </p:cNvPicPr>
          <p:nvPr>
            <p:ph sz="half" idx="1"/>
          </p:nvPr>
        </p:nvPicPr>
        <p:blipFill>
          <a:blip r:embed="rId3" cstate="print"/>
          <a:stretch>
            <a:fillRect/>
          </a:stretch>
        </p:blipFill>
        <p:spPr>
          <a:xfrm>
            <a:off x="611560" y="548680"/>
            <a:ext cx="4176464" cy="2751901"/>
          </a:xfrm>
          <a:effectLst>
            <a:glow rad="228600">
              <a:schemeClr val="accent1">
                <a:satMod val="175000"/>
                <a:alpha val="40000"/>
              </a:schemeClr>
            </a:glow>
          </a:effectLst>
        </p:spPr>
      </p:pic>
      <p:pic>
        <p:nvPicPr>
          <p:cNvPr id="13" name="Symbol zastępczy zawartości 12" descr="sokolnia " title="sokolnia "/>
          <p:cNvPicPr>
            <a:picLocks noGrp="1" noChangeAspect="1"/>
          </p:cNvPicPr>
          <p:nvPr>
            <p:ph sz="half" idx="4294967295"/>
          </p:nvPr>
        </p:nvPicPr>
        <p:blipFill>
          <a:blip r:embed="rId4" cstate="print"/>
          <a:stretch>
            <a:fillRect/>
          </a:stretch>
        </p:blipFill>
        <p:spPr>
          <a:xfrm>
            <a:off x="539552" y="3428999"/>
            <a:ext cx="4248472" cy="2693791"/>
          </a:xfrm>
          <a:effectLst>
            <a:glow rad="228600">
              <a:schemeClr val="accent1">
                <a:satMod val="175000"/>
                <a:alpha val="40000"/>
              </a:schemeClr>
            </a:glow>
          </a:effectLst>
        </p:spPr>
      </p:pic>
    </p:spTree>
  </p:cSld>
  <p:clrMapOvr>
    <a:masterClrMapping/>
  </p:clrMapOvr>
  <p:transition spd="med" advClick="0" advTm="40000">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p:nvSpPr>
          <p:cNvPr id="7" name="Tytuł 6"/>
          <p:cNvSpPr>
            <a:spLocks noGrp="1"/>
          </p:cNvSpPr>
          <p:nvPr>
            <p:ph type="title"/>
          </p:nvPr>
        </p:nvSpPr>
        <p:spPr>
          <a:xfrm>
            <a:off x="395536" y="4149080"/>
            <a:ext cx="8352928" cy="2520280"/>
          </a:xfrm>
        </p:spPr>
        <p:txBody>
          <a:bodyPr>
            <a:normAutofit fontScale="90000"/>
          </a:bodyPr>
          <a:lstStyle/>
          <a:p>
            <a:pPr>
              <a:lnSpc>
                <a:spcPct val="115000"/>
              </a:lnSpc>
              <a:spcAft>
                <a:spcPts val="1000"/>
              </a:spcAft>
            </a:pPr>
            <a:r>
              <a:rPr lang="pl-PL" sz="1200" dirty="0">
                <a:solidFill>
                  <a:srgbClr val="0070C0"/>
                </a:solidFill>
                <a:effectLst>
                  <a:outerShdw blurRad="53975" dist="22860" dir="5400000" algn="tl">
                    <a:srgbClr val="000000">
                      <a:alpha val="55000"/>
                    </a:srgbClr>
                  </a:outerShdw>
                </a:effectLst>
              </a:rPr>
              <a:t>W holu budynku „Sokoła”  możesz obejrzeć odnalezioną tablicę, upamiętniającą wymarsz mieszkańców Trzebini do Legionów Piłsudskiego: Pod nazwiskami 34 druhów umieszczono napis</a:t>
            </a:r>
            <a:r>
              <a:rPr lang="pl-PL" sz="1200" dirty="0" smtClean="0">
                <a:solidFill>
                  <a:srgbClr val="0070C0"/>
                </a:solidFill>
                <a:effectLst>
                  <a:outerShdw blurRad="53975" dist="22860" dir="5400000" algn="tl">
                    <a:srgbClr val="000000">
                      <a:alpha val="55000"/>
                    </a:srgbClr>
                  </a:outerShdw>
                </a:effectLst>
              </a:rPr>
              <a:t>:</a:t>
            </a:r>
            <a:br>
              <a:rPr lang="pl-PL" sz="1200" dirty="0" smtClean="0">
                <a:solidFill>
                  <a:srgbClr val="0070C0"/>
                </a:solidFill>
                <a:effectLst>
                  <a:outerShdw blurRad="53975" dist="22860" dir="5400000" algn="tl">
                    <a:srgbClr val="000000">
                      <a:alpha val="55000"/>
                    </a:srgbClr>
                  </a:outerShdw>
                </a:effectLst>
              </a:rPr>
            </a:br>
            <a:r>
              <a:rPr lang="pl-PL" sz="1200" dirty="0">
                <a:effectLst/>
                <a:latin typeface="Calibri"/>
                <a:ea typeface="Calibri"/>
                <a:cs typeface="Times New Roman"/>
              </a:rPr>
              <a:t/>
            </a:r>
            <a:br>
              <a:rPr lang="pl-PL" sz="1200" dirty="0">
                <a:effectLst/>
                <a:latin typeface="Calibri"/>
                <a:ea typeface="Calibri"/>
                <a:cs typeface="Times New Roman"/>
              </a:rPr>
            </a:br>
            <a:r>
              <a:rPr lang="pl-PL" sz="1200" dirty="0">
                <a:solidFill>
                  <a:srgbClr val="0070C0"/>
                </a:solidFill>
                <a:effectLst>
                  <a:outerShdw blurRad="53975" dist="22860" dir="5400000" algn="tl">
                    <a:srgbClr val="000000">
                      <a:alpha val="55000"/>
                    </a:srgbClr>
                  </a:outerShdw>
                </a:effectLst>
              </a:rPr>
              <a:t>Którzy poszli w bój o wolność Polski 20 .VII .1914 r.</a:t>
            </a:r>
            <a:r>
              <a:rPr lang="pl-PL" sz="1200" dirty="0">
                <a:effectLst/>
                <a:latin typeface="Calibri"/>
                <a:ea typeface="Calibri"/>
                <a:cs typeface="Times New Roman"/>
              </a:rPr>
              <a:t/>
            </a:r>
            <a:br>
              <a:rPr lang="pl-PL" sz="1200" dirty="0">
                <a:effectLst/>
                <a:latin typeface="Calibri"/>
                <a:ea typeface="Calibri"/>
                <a:cs typeface="Times New Roman"/>
              </a:rPr>
            </a:br>
            <a:r>
              <a:rPr lang="pl-PL" sz="1200" dirty="0">
                <a:solidFill>
                  <a:srgbClr val="0070C0"/>
                </a:solidFill>
                <a:effectLst>
                  <a:outerShdw blurRad="53975" dist="22860" dir="5400000" algn="tl">
                    <a:srgbClr val="000000">
                      <a:alpha val="55000"/>
                    </a:srgbClr>
                  </a:outerShdw>
                </a:effectLst>
              </a:rPr>
              <a:t>Za prezesury ś. p.  dr Kazimierza Saryusz – Dobrzyńskiego, </a:t>
            </a:r>
            <a:r>
              <a:rPr lang="pl-PL" sz="1200" dirty="0">
                <a:effectLst/>
                <a:latin typeface="Calibri"/>
                <a:ea typeface="Calibri"/>
                <a:cs typeface="Times New Roman"/>
              </a:rPr>
              <a:t/>
            </a:r>
            <a:br>
              <a:rPr lang="pl-PL" sz="1200" dirty="0">
                <a:effectLst/>
                <a:latin typeface="Calibri"/>
                <a:ea typeface="Calibri"/>
                <a:cs typeface="Times New Roman"/>
              </a:rPr>
            </a:br>
            <a:r>
              <a:rPr lang="pl-PL" sz="1200" dirty="0">
                <a:solidFill>
                  <a:srgbClr val="0070C0"/>
                </a:solidFill>
                <a:effectLst>
                  <a:outerShdw blurRad="53975" dist="22860" dir="5400000" algn="tl">
                    <a:srgbClr val="000000">
                      <a:alpha val="55000"/>
                    </a:srgbClr>
                  </a:outerShdw>
                </a:effectLst>
              </a:rPr>
              <a:t>Ku wiecznej pamięci i czci potomnych funduje</a:t>
            </a:r>
            <a:r>
              <a:rPr lang="pl-PL" sz="1200" dirty="0">
                <a:effectLst/>
                <a:latin typeface="Calibri"/>
                <a:ea typeface="Calibri"/>
                <a:cs typeface="Times New Roman"/>
              </a:rPr>
              <a:t/>
            </a:r>
            <a:br>
              <a:rPr lang="pl-PL" sz="1200" dirty="0">
                <a:effectLst/>
                <a:latin typeface="Calibri"/>
                <a:ea typeface="Calibri"/>
                <a:cs typeface="Times New Roman"/>
              </a:rPr>
            </a:br>
            <a:r>
              <a:rPr lang="pl-PL" sz="1200" dirty="0">
                <a:solidFill>
                  <a:srgbClr val="0070C0"/>
                </a:solidFill>
                <a:effectLst>
                  <a:outerShdw blurRad="53975" dist="22860" dir="5400000" algn="tl">
                    <a:srgbClr val="000000">
                      <a:alpha val="55000"/>
                    </a:srgbClr>
                  </a:outerShdw>
                </a:effectLst>
              </a:rPr>
              <a:t>Tow. Gimn. Sokół w 30-lecie swego istnienia</a:t>
            </a:r>
            <a:r>
              <a:rPr lang="pl-PL" sz="1200" dirty="0">
                <a:effectLst/>
                <a:latin typeface="Calibri"/>
                <a:ea typeface="Calibri"/>
                <a:cs typeface="Times New Roman"/>
              </a:rPr>
              <a:t/>
            </a:r>
            <a:br>
              <a:rPr lang="pl-PL" sz="1200" dirty="0">
                <a:effectLst/>
                <a:latin typeface="Calibri"/>
                <a:ea typeface="Calibri"/>
                <a:cs typeface="Times New Roman"/>
              </a:rPr>
            </a:br>
            <a:r>
              <a:rPr lang="pl-PL" sz="1200" dirty="0">
                <a:solidFill>
                  <a:srgbClr val="0070C0"/>
                </a:solidFill>
                <a:effectLst>
                  <a:outerShdw blurRad="53975" dist="22860" dir="5400000" algn="tl">
                    <a:srgbClr val="000000">
                      <a:alpha val="55000"/>
                    </a:srgbClr>
                  </a:outerShdw>
                </a:effectLst>
              </a:rPr>
              <a:t> </a:t>
            </a:r>
            <a:r>
              <a:rPr lang="pl-PL" sz="1200" dirty="0">
                <a:effectLst/>
                <a:latin typeface="Calibri"/>
                <a:ea typeface="Calibri"/>
                <a:cs typeface="Times New Roman"/>
              </a:rPr>
              <a:t/>
            </a:r>
            <a:br>
              <a:rPr lang="pl-PL" sz="1200" dirty="0">
                <a:effectLst/>
                <a:latin typeface="Calibri"/>
                <a:ea typeface="Calibri"/>
                <a:cs typeface="Times New Roman"/>
              </a:rPr>
            </a:br>
            <a:r>
              <a:rPr lang="pl-PL" sz="1200" dirty="0" smtClean="0">
                <a:effectLst/>
                <a:latin typeface="Calibri"/>
                <a:ea typeface="Calibri"/>
                <a:cs typeface="Times New Roman"/>
              </a:rPr>
              <a:t>						</a:t>
            </a:r>
            <a:r>
              <a:rPr lang="pl-PL" sz="1200" dirty="0" smtClean="0">
                <a:solidFill>
                  <a:srgbClr val="0070C0"/>
                </a:solidFill>
                <a:effectLst>
                  <a:outerShdw blurRad="53975" dist="22860" dir="5400000" algn="tl">
                    <a:srgbClr val="000000">
                      <a:alpha val="55000"/>
                    </a:srgbClr>
                  </a:outerShdw>
                </a:effectLst>
              </a:rPr>
              <a:t>Trzebinia</a:t>
            </a:r>
            <a:r>
              <a:rPr lang="pl-PL" sz="1200" dirty="0">
                <a:solidFill>
                  <a:srgbClr val="0070C0"/>
                </a:solidFill>
                <a:effectLst>
                  <a:outerShdw blurRad="53975" dist="22860" dir="5400000" algn="tl">
                    <a:srgbClr val="000000">
                      <a:alpha val="55000"/>
                    </a:srgbClr>
                  </a:outerShdw>
                </a:effectLst>
              </a:rPr>
              <a:t>, w czerwcu 1937</a:t>
            </a:r>
            <a:r>
              <a:rPr lang="pl-PL" sz="1200" dirty="0">
                <a:effectLst/>
                <a:latin typeface="Calibri"/>
                <a:ea typeface="Calibri"/>
                <a:cs typeface="Times New Roman"/>
              </a:rPr>
              <a:t/>
            </a:r>
            <a:br>
              <a:rPr lang="pl-PL" sz="1200" dirty="0">
                <a:effectLst/>
                <a:latin typeface="Calibri"/>
                <a:ea typeface="Calibri"/>
                <a:cs typeface="Times New Roman"/>
              </a:rPr>
            </a:br>
            <a:r>
              <a:rPr lang="pl-PL" sz="1200" dirty="0">
                <a:solidFill>
                  <a:srgbClr val="0070C0"/>
                </a:solidFill>
                <a:effectLst>
                  <a:outerShdw blurRad="53975" dist="22860" dir="5400000" algn="tl">
                    <a:srgbClr val="000000">
                      <a:alpha val="55000"/>
                    </a:srgbClr>
                  </a:outerShdw>
                </a:effectLst>
              </a:rPr>
              <a:t> </a:t>
            </a:r>
            <a:r>
              <a:rPr lang="pl-PL" sz="1200" dirty="0">
                <a:effectLst/>
                <a:latin typeface="Calibri"/>
                <a:ea typeface="Calibri"/>
                <a:cs typeface="Times New Roman"/>
              </a:rPr>
              <a:t/>
            </a:r>
            <a:br>
              <a:rPr lang="pl-PL" sz="1200" dirty="0">
                <a:effectLst/>
                <a:latin typeface="Calibri"/>
                <a:ea typeface="Calibri"/>
                <a:cs typeface="Times New Roman"/>
              </a:rPr>
            </a:br>
            <a:r>
              <a:rPr lang="pl-PL" sz="1200" dirty="0">
                <a:solidFill>
                  <a:srgbClr val="0070C0"/>
                </a:solidFill>
                <a:effectLst>
                  <a:outerShdw blurRad="53975" dist="22860" dir="5400000" algn="tl">
                    <a:srgbClr val="000000">
                      <a:alpha val="55000"/>
                    </a:srgbClr>
                  </a:outerShdw>
                </a:effectLst>
              </a:rPr>
              <a:t>Możesz też odpocząć i posilić się w miejscowej restauracji DEL PASO (na piętrze).</a:t>
            </a:r>
            <a:r>
              <a:rPr lang="pl-PL" sz="1200" dirty="0">
                <a:effectLst/>
                <a:latin typeface="Calibri"/>
                <a:ea typeface="Calibri"/>
                <a:cs typeface="Times New Roman"/>
              </a:rPr>
              <a:t/>
            </a:r>
            <a:br>
              <a:rPr lang="pl-PL" sz="1200" dirty="0">
                <a:effectLst/>
                <a:latin typeface="Calibri"/>
                <a:ea typeface="Calibri"/>
                <a:cs typeface="Times New Roman"/>
              </a:rPr>
            </a:br>
            <a:endParaRPr lang="pl-PL" sz="1200" b="0" dirty="0">
              <a:solidFill>
                <a:srgbClr val="0070C0"/>
              </a:solidFill>
            </a:endParaRPr>
          </a:p>
        </p:txBody>
      </p:sp>
      <p:pic>
        <p:nvPicPr>
          <p:cNvPr id="14" name="Symbol zastępczy zawartości 13" descr="Sokół" title="Sokół"/>
          <p:cNvPicPr>
            <a:picLocks noGrp="1" noChangeAspect="1"/>
          </p:cNvPicPr>
          <p:nvPr>
            <p:ph sz="half" idx="1"/>
          </p:nvPr>
        </p:nvPicPr>
        <p:blipFill>
          <a:blip r:embed="rId2" cstate="print"/>
          <a:stretch>
            <a:fillRect/>
          </a:stretch>
        </p:blipFill>
        <p:spPr>
          <a:xfrm>
            <a:off x="467544" y="476672"/>
            <a:ext cx="5508445" cy="3672928"/>
          </a:xfrm>
          <a:effectLst>
            <a:glow rad="228600">
              <a:schemeClr val="accent1">
                <a:satMod val="175000"/>
                <a:alpha val="40000"/>
              </a:schemeClr>
            </a:glow>
          </a:effectLst>
        </p:spPr>
      </p:pic>
      <p:pic>
        <p:nvPicPr>
          <p:cNvPr id="4" name="Symbol zastępczy zawartości 3" title="tablica, godło miasta Trzebinia,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56176" y="548680"/>
            <a:ext cx="1621179" cy="3672000"/>
          </a:xfrm>
        </p:spPr>
      </p:pic>
    </p:spTree>
  </p:cSld>
  <p:clrMapOvr>
    <a:masterClrMapping/>
  </p:clrMapOvr>
  <p:transition spd="med" advClick="0" advTm="30000">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467544" y="4725144"/>
            <a:ext cx="8219256" cy="1512168"/>
          </a:xfrm>
        </p:spPr>
        <p:txBody>
          <a:bodyPr>
            <a:normAutofit fontScale="90000"/>
          </a:bodyPr>
          <a:lstStyle/>
          <a:p>
            <a:pPr algn="just"/>
            <a:r>
              <a:rPr lang="pl-PL" sz="1200" b="0" dirty="0" smtClean="0">
                <a:solidFill>
                  <a:srgbClr val="0070C0"/>
                </a:solidFill>
              </a:rPr>
              <a:t>Nadal idąc ulicą Kościuszki, po lewej stronie  zauważysz dawny budynek dyrekcji huty, obecnie mieszczący „Rezydencję pod Zegarem”. Obiekt  powstał prawdopodobnie na przełomie XIX i XX w. – na tym terenie </a:t>
            </a:r>
            <a:br>
              <a:rPr lang="pl-PL" sz="1200" b="0" dirty="0" smtClean="0">
                <a:solidFill>
                  <a:srgbClr val="0070C0"/>
                </a:solidFill>
              </a:rPr>
            </a:br>
            <a:r>
              <a:rPr lang="pl-PL" sz="1200" b="0" dirty="0" smtClean="0">
                <a:solidFill>
                  <a:srgbClr val="0070C0"/>
                </a:solidFill>
              </a:rPr>
              <a:t>od 1894 roku działała huta "Jadwiga", przejęta następnie w 1897 roku przez firmę "Dr Lowitsch i Spółka" </a:t>
            </a:r>
            <a:br>
              <a:rPr lang="pl-PL" sz="1200" b="0" dirty="0" smtClean="0">
                <a:solidFill>
                  <a:srgbClr val="0070C0"/>
                </a:solidFill>
              </a:rPr>
            </a:br>
            <a:r>
              <a:rPr lang="pl-PL" sz="1200" b="0" dirty="0" smtClean="0">
                <a:solidFill>
                  <a:srgbClr val="0070C0"/>
                </a:solidFill>
              </a:rPr>
              <a:t>z akcjonariatem niemieckim oraz belgijskim i funkcjonująca pod nazwą "Towarzystwo Akcyjne Zakładów Górniczych i Hutniczych", a po drugiej wojnie światowej działająca jako "Zakłady Metalurgiczne TRZEBINIA". </a:t>
            </a:r>
            <a:br>
              <a:rPr lang="pl-PL" sz="1200" b="0" dirty="0" smtClean="0">
                <a:solidFill>
                  <a:srgbClr val="0070C0"/>
                </a:solidFill>
              </a:rPr>
            </a:br>
            <a:r>
              <a:rPr lang="pl-PL" sz="1200" b="0" dirty="0" smtClean="0">
                <a:solidFill>
                  <a:srgbClr val="0070C0"/>
                </a:solidFill>
              </a:rPr>
              <a:t>Na starych fotografiach, z początku lat 30. XX w., budynek dyrekcji jest już widoczny.  Obecnie mieści się tu luksusowy hotel z restauracją (stanowiący własność prywatną), ale przy remoncie zachowano oryginalny kształt budowli - z charakterystyczną wieżą zegarową stanowiącą jeden z symboli Trzebini.</a:t>
            </a:r>
            <a:endParaRPr lang="pl-PL" sz="1200" b="0" dirty="0">
              <a:solidFill>
                <a:srgbClr val="0070C0"/>
              </a:solidFill>
            </a:endParaRPr>
          </a:p>
        </p:txBody>
      </p:sp>
      <p:pic>
        <p:nvPicPr>
          <p:cNvPr id="5" name="Symbol zastępczy zawartości 4" descr="dawny biurowiec huty" title="dawny biurowiec huty"/>
          <p:cNvPicPr>
            <a:picLocks noGrp="1" noChangeAspect="1"/>
          </p:cNvPicPr>
          <p:nvPr>
            <p:ph sz="half" idx="1"/>
          </p:nvPr>
        </p:nvPicPr>
        <p:blipFill>
          <a:blip r:embed="rId2" cstate="print"/>
          <a:stretch>
            <a:fillRect/>
          </a:stretch>
        </p:blipFill>
        <p:spPr>
          <a:xfrm>
            <a:off x="683568" y="548680"/>
            <a:ext cx="4248472" cy="3186355"/>
          </a:xfrm>
          <a:effectLst>
            <a:glow rad="228600">
              <a:schemeClr val="accent1">
                <a:satMod val="175000"/>
                <a:alpha val="40000"/>
              </a:schemeClr>
            </a:glow>
          </a:effectLst>
        </p:spPr>
      </p:pic>
      <p:pic>
        <p:nvPicPr>
          <p:cNvPr id="6" name="Symbol zastępczy zawartości 5" descr="dawny biurowiec huty" title="dawny biurowiec huty"/>
          <p:cNvPicPr>
            <a:picLocks noGrp="1" noChangeAspect="1"/>
          </p:cNvPicPr>
          <p:nvPr>
            <p:ph sz="half" idx="2"/>
          </p:nvPr>
        </p:nvPicPr>
        <p:blipFill>
          <a:blip r:embed="rId3" cstate="print"/>
          <a:stretch>
            <a:fillRect/>
          </a:stretch>
        </p:blipFill>
        <p:spPr>
          <a:xfrm>
            <a:off x="5025984" y="1772817"/>
            <a:ext cx="3362440" cy="2376264"/>
          </a:xfrm>
          <a:effectLst>
            <a:glow rad="228600">
              <a:schemeClr val="accent1">
                <a:satMod val="175000"/>
                <a:alpha val="40000"/>
              </a:schemeClr>
            </a:glow>
          </a:effectLst>
        </p:spPr>
      </p:pic>
    </p:spTree>
  </p:cSld>
  <p:clrMapOvr>
    <a:masterClrMapping/>
  </p:clrMapOvr>
  <p:transition spd="med" advClick="0" advTm="33000">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467544" y="3861048"/>
            <a:ext cx="8183880" cy="2304256"/>
          </a:xfrm>
        </p:spPr>
        <p:txBody>
          <a:bodyPr>
            <a:normAutofit fontScale="90000"/>
          </a:bodyPr>
          <a:lstStyle/>
          <a:p>
            <a:pPr algn="just"/>
            <a:r>
              <a:rPr lang="pl-PL" sz="1200" b="0" dirty="0">
                <a:solidFill>
                  <a:srgbClr val="0070C0"/>
                </a:solidFill>
              </a:rPr>
              <a:t>Podążając w kierunku wiaduktu nad torami, zauważysz Drogi Wędrowcze (po lewej stronie drogi) dworzec PKP. Budynek dworca kolejowego w obecnym kształcie powstał na przełomie XIX i XX w., gdy Trzebinia była jedną z najważniejszych stacji w Małopolsce Zachodniej (tzw. stacją węzłową). Kiedy w dniu 1 marca 1856 r. otwarto odcinek linii kolejowej Trzebinia – Oświęcim, umożliwiło to połączenie Krakowa z Wiedniem. Z tej okazji na terenie dworca w Trzebini (wówczas już istniejącego) – w poczekalni pierwszej klasy - odbyły się oficjalne uroczystości, a z Trzebini wyruszył wtedy w kierunku Oświęcimia specjalny pociąg, ozdobiony portretami cesarza Franciszka Józefa I (Trzebinia była wówczas pod zaborem austriackim) oraz flagami austriackimi  - dla zainaugurowania ruchu osobowego na linii wiedeńskiej. Ponadto z tej okazji przed trzebińskim dworcem odbył się festyn ludowy. Na kartach pocztowych z początków XX stulecia często prezentowano budynek trzebińskiego dworca  – nazywanego w tym okresie „dworcem kolei północnej”, dla odróżnienia od dużo mniejszego budynku dworcowego tzw. „lokalki”, obsługującego połączenie Trzebini (miasta) z Sierszą. Po II wojnie światowej dawny budynek „dworca kolei północnej” stał się jedynym budynkiem stacyjnym, obsługującym wszystkie połączenia kolejowe. Mimo upływu lat, z zewnątrz wygląda identycznie jak na starych pocztówkach z początków XX stulecia.</a:t>
            </a:r>
          </a:p>
        </p:txBody>
      </p:sp>
      <p:pic>
        <p:nvPicPr>
          <p:cNvPr id="5" name="Symbol zastępczy zawartości 4" descr="dworzec" title="dworzec"/>
          <p:cNvPicPr>
            <a:picLocks noGrp="1" noChangeAspect="1"/>
          </p:cNvPicPr>
          <p:nvPr>
            <p:ph sz="half" idx="1"/>
          </p:nvPr>
        </p:nvPicPr>
        <p:blipFill>
          <a:blip r:embed="rId2" cstate="print"/>
          <a:stretch>
            <a:fillRect/>
          </a:stretch>
        </p:blipFill>
        <p:spPr>
          <a:xfrm>
            <a:off x="611560" y="692696"/>
            <a:ext cx="3888001" cy="2916000"/>
          </a:xfrm>
          <a:effectLst>
            <a:glow rad="228600">
              <a:schemeClr val="accent1">
                <a:satMod val="175000"/>
                <a:alpha val="40000"/>
              </a:schemeClr>
            </a:glow>
          </a:effectLst>
        </p:spPr>
      </p:pic>
      <p:pic>
        <p:nvPicPr>
          <p:cNvPr id="8" name="Symbol zastępczy zawartości 7" descr="dworzec" title="dworzec"/>
          <p:cNvPicPr>
            <a:picLocks noGrp="1" noChangeAspect="1"/>
          </p:cNvPicPr>
          <p:nvPr>
            <p:ph sz="half" idx="2"/>
          </p:nvPr>
        </p:nvPicPr>
        <p:blipFill>
          <a:blip r:embed="rId3" cstate="print"/>
          <a:stretch>
            <a:fillRect/>
          </a:stretch>
        </p:blipFill>
        <p:spPr>
          <a:xfrm>
            <a:off x="4860032" y="692696"/>
            <a:ext cx="3383280" cy="2281844"/>
          </a:xfrm>
          <a:effectLst>
            <a:glow rad="228600">
              <a:schemeClr val="accent1">
                <a:satMod val="175000"/>
                <a:alpha val="40000"/>
              </a:schemeClr>
            </a:glow>
          </a:effectLst>
        </p:spPr>
      </p:pic>
    </p:spTree>
  </p:cSld>
  <p:clrMapOvr>
    <a:masterClrMapping/>
  </p:clrMapOvr>
  <p:transition spd="med" advClick="0" advTm="45000">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p:nvSpPr>
          <p:cNvPr id="5" name="Tytuł 4"/>
          <p:cNvSpPr>
            <a:spLocks noGrp="1"/>
          </p:cNvSpPr>
          <p:nvPr>
            <p:ph type="title"/>
          </p:nvPr>
        </p:nvSpPr>
        <p:spPr>
          <a:xfrm>
            <a:off x="5580112" y="533400"/>
            <a:ext cx="2930472" cy="663352"/>
          </a:xfrm>
        </p:spPr>
        <p:txBody>
          <a:bodyPr>
            <a:normAutofit/>
          </a:bodyPr>
          <a:lstStyle/>
          <a:p>
            <a:r>
              <a:rPr lang="pl-PL" sz="1600" dirty="0" smtClean="0">
                <a:solidFill>
                  <a:srgbClr val="0070C0"/>
                </a:solidFill>
              </a:rPr>
              <a:t>Kompleks klasztorny  Salwatorianów </a:t>
            </a:r>
            <a:endParaRPr lang="pl-PL" sz="1600" dirty="0">
              <a:solidFill>
                <a:srgbClr val="0070C0"/>
              </a:solidFill>
            </a:endParaRPr>
          </a:p>
        </p:txBody>
      </p:sp>
      <p:sp>
        <p:nvSpPr>
          <p:cNvPr id="6" name="Symbol zastępczy tekstu 5"/>
          <p:cNvSpPr>
            <a:spLocks noGrp="1"/>
          </p:cNvSpPr>
          <p:nvPr>
            <p:ph type="body" idx="2"/>
          </p:nvPr>
        </p:nvSpPr>
        <p:spPr>
          <a:xfrm>
            <a:off x="5148064" y="1196752"/>
            <a:ext cx="3362583" cy="4968552"/>
          </a:xfrm>
        </p:spPr>
        <p:txBody>
          <a:bodyPr>
            <a:normAutofit fontScale="40000" lnSpcReduction="20000"/>
          </a:bodyPr>
          <a:lstStyle/>
          <a:p>
            <a:r>
              <a:rPr lang="pl-PL" sz="3000" dirty="0" smtClean="0"/>
              <a:t>Po przejściu przez wiadukt nad torami, wkraczamy na teren klasztorny. Salwatorianie (Towarzystwo Boskiego Zbawiciela) przybyli do Trzebini w 1903 roku. Początkowo wynajmowali dom Jana Brzóski, a w 1905 roku wznieśli </a:t>
            </a:r>
            <a:r>
              <a:rPr lang="pl-PL" sz="3000" b="1" dirty="0" smtClean="0"/>
              <a:t>przy ulicy Głowackiego 3 </a:t>
            </a:r>
            <a:r>
              <a:rPr lang="pl-PL" sz="3000" dirty="0" smtClean="0"/>
              <a:t>własny budynek – widoczny na pierwszym planie – w którym otwarli  </a:t>
            </a:r>
            <a:r>
              <a:rPr lang="pl-PL" sz="3000" b="1" dirty="0" smtClean="0"/>
              <a:t>pierwsze </a:t>
            </a:r>
            <a:br>
              <a:rPr lang="pl-PL" sz="3000" b="1" dirty="0" smtClean="0"/>
            </a:br>
            <a:r>
              <a:rPr lang="pl-PL" sz="3000" b="1" dirty="0" smtClean="0"/>
              <a:t>na ziemiach polskich kolegium salwatoriańskie.</a:t>
            </a:r>
            <a:r>
              <a:rPr lang="pl-PL" sz="3000" dirty="0" smtClean="0"/>
              <a:t> Na parterze budynku mieściła się kaplica, a na piętrze mieszkania dla księży oraz - od 1906 roku  (od zeszytu nr 2, na marzec </a:t>
            </a:r>
            <a:br>
              <a:rPr lang="pl-PL" sz="3000" dirty="0" smtClean="0"/>
            </a:br>
            <a:r>
              <a:rPr lang="pl-PL" sz="3000" dirty="0" smtClean="0"/>
              <a:t>i kwiecień ) - redakcja polskojęzycznego "Posłańca Salwatoryańskiego" (oryginalna pisownia), która została przeniesiona z Rzymu do Trzebini. </a:t>
            </a:r>
          </a:p>
          <a:p>
            <a:r>
              <a:rPr lang="pl-PL" sz="2000" dirty="0" smtClean="0"/>
              <a:t/>
            </a:r>
            <a:br>
              <a:rPr lang="pl-PL" sz="2000" dirty="0" smtClean="0"/>
            </a:br>
            <a:endParaRPr lang="pl-PL" sz="2000" dirty="0" smtClean="0"/>
          </a:p>
          <a:p>
            <a:r>
              <a:rPr lang="pl-PL" sz="3000" dirty="0" smtClean="0"/>
              <a:t>Ściana frontowa budynku dawnego kolegium pozostała  w stanie praktycznie niezmiennym  </a:t>
            </a:r>
            <a:br>
              <a:rPr lang="pl-PL" sz="3000" dirty="0" smtClean="0"/>
            </a:br>
            <a:r>
              <a:rPr lang="pl-PL" sz="3000" dirty="0" smtClean="0"/>
              <a:t>od początków  XX stulecia. Jednakże  </a:t>
            </a:r>
            <a:br>
              <a:rPr lang="pl-PL" sz="3000" dirty="0" smtClean="0"/>
            </a:br>
            <a:r>
              <a:rPr lang="pl-PL" sz="3000" dirty="0" smtClean="0"/>
              <a:t>do tylnej ściany tego obiektu dobudowano - w latach 1938-1939 </a:t>
            </a:r>
            <a:br>
              <a:rPr lang="pl-PL" sz="3000" dirty="0" smtClean="0"/>
            </a:br>
            <a:r>
              <a:rPr lang="pl-PL" sz="3000" dirty="0" smtClean="0"/>
              <a:t>-  gmach drukarni, który wkrótce </a:t>
            </a:r>
            <a:br>
              <a:rPr lang="pl-PL" sz="3000" dirty="0" smtClean="0"/>
            </a:br>
            <a:r>
              <a:rPr lang="pl-PL" sz="3000" dirty="0" smtClean="0"/>
              <a:t>po wyposażeniu w maszyny drukarskie został przejęty przez okupanta niemieckiego. </a:t>
            </a:r>
          </a:p>
          <a:p>
            <a:r>
              <a:rPr lang="pl-PL" sz="3000" dirty="0" smtClean="0"/>
              <a:t>Czas przejścia od Małego Rynku do klasztoru Salwatorianów zajmie Ci</a:t>
            </a:r>
            <a:br>
              <a:rPr lang="pl-PL" sz="3000" dirty="0" smtClean="0"/>
            </a:br>
            <a:r>
              <a:rPr lang="pl-PL" sz="3000" dirty="0" smtClean="0"/>
              <a:t> około 40 min.</a:t>
            </a:r>
          </a:p>
          <a:p>
            <a:endParaRPr lang="pl-PL" dirty="0"/>
          </a:p>
        </p:txBody>
      </p:sp>
      <p:pic>
        <p:nvPicPr>
          <p:cNvPr id="3" name="Symbol zastępczy zawartości 2" title="Kompleks klasztorny Salwatorianów "/>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99592" y="476672"/>
            <a:ext cx="2700000" cy="5400000"/>
          </a:xfrm>
        </p:spPr>
      </p:pic>
    </p:spTree>
  </p:cSld>
  <p:clrMapOvr>
    <a:masterClrMapping/>
  </p:clrMapOvr>
  <p:transition spd="med" advClick="0" advTm="40000">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316257" y="5021268"/>
            <a:ext cx="8536430" cy="1656184"/>
          </a:xfrm>
        </p:spPr>
        <p:txBody>
          <a:bodyPr>
            <a:normAutofit fontScale="90000"/>
          </a:bodyPr>
          <a:lstStyle/>
          <a:p>
            <a:pPr>
              <a:lnSpc>
                <a:spcPct val="115000"/>
              </a:lnSpc>
              <a:spcAft>
                <a:spcPts val="1000"/>
              </a:spcAft>
            </a:pPr>
            <a:r>
              <a:rPr lang="pl-PL" sz="1200" dirty="0">
                <a:solidFill>
                  <a:srgbClr val="0070C0"/>
                </a:solidFill>
                <a:effectLst>
                  <a:outerShdw blurRad="53975" dist="22860" dir="5400000" algn="tl">
                    <a:srgbClr val="000000">
                      <a:alpha val="55000"/>
                    </a:srgbClr>
                  </a:outerShdw>
                </a:effectLst>
              </a:rPr>
              <a:t>Po obejrzeniu budynku dawnego kolegium Salwatoryańskiego, koniecznie wejdź Drogi Wędrowcze do kościoła Najświętszego Serca Jezusa, od stycznia 2013 noszącego zaszczytny tytuł „bazyliki mniejszej”. Jest to zarazem Sanktuarium Matki Bożej Fatimskiej. Cudowną figurę Matki Bożej sprowadzono z Fatimy w 1962 roku, a ukoronowano koronami papieskimi w 1997 r. W kościele trwa wieczysta adoracja, więc boczne drzwi (po prawej stronie kościoła) z pewnością znajdziesz otwarte w godzinach 6,30–18,30. Sanktuarium stanowi część Szlaku Maryjnego Częstochowa – Mariazell oraz Szlaku Papieskiego Ziemi Chrzanowskiej. Msze święte w niedzielę 7.00, 8.30, 10.00, 11.30, 18, a tygodniu 7.00 i 18.00.</a:t>
            </a:r>
            <a:r>
              <a:rPr lang="pl-PL" sz="1200" dirty="0">
                <a:effectLst/>
                <a:latin typeface="Calibri"/>
                <a:ea typeface="Calibri"/>
                <a:cs typeface="Times New Roman"/>
              </a:rPr>
              <a:t/>
            </a:r>
            <a:br>
              <a:rPr lang="pl-PL" sz="1200" dirty="0">
                <a:effectLst/>
                <a:latin typeface="Calibri"/>
                <a:ea typeface="Calibri"/>
                <a:cs typeface="Times New Roman"/>
              </a:rPr>
            </a:br>
            <a:endParaRPr lang="pl-PL" sz="1200" b="0" dirty="0">
              <a:solidFill>
                <a:srgbClr val="0070C0"/>
              </a:solidFill>
            </a:endParaRPr>
          </a:p>
        </p:txBody>
      </p:sp>
      <p:pic>
        <p:nvPicPr>
          <p:cNvPr id="6" name="Symbol zastępczy zawartości 5" descr="ołtarz" title="ołtarz"/>
          <p:cNvPicPr>
            <a:picLocks noGrp="1" noChangeAspect="1"/>
          </p:cNvPicPr>
          <p:nvPr>
            <p:ph sz="half" idx="1"/>
          </p:nvPr>
        </p:nvPicPr>
        <p:blipFill>
          <a:blip r:embed="rId2" cstate="print"/>
          <a:stretch>
            <a:fillRect/>
          </a:stretch>
        </p:blipFill>
        <p:spPr>
          <a:xfrm>
            <a:off x="1619672" y="620688"/>
            <a:ext cx="2504119" cy="4389438"/>
          </a:xfrm>
          <a:effectLst>
            <a:glow rad="228600">
              <a:schemeClr val="accent1">
                <a:satMod val="175000"/>
                <a:alpha val="40000"/>
              </a:schemeClr>
            </a:glow>
          </a:effectLst>
        </p:spPr>
      </p:pic>
      <p:pic>
        <p:nvPicPr>
          <p:cNvPr id="7" name="Symbol zastępczy zawartości 6" descr="ołtarz" title="ołtarz"/>
          <p:cNvPicPr>
            <a:picLocks noGrp="1" noChangeAspect="1"/>
          </p:cNvPicPr>
          <p:nvPr>
            <p:ph sz="half" idx="2"/>
          </p:nvPr>
        </p:nvPicPr>
        <p:blipFill>
          <a:blip r:embed="rId3" cstate="print"/>
          <a:stretch>
            <a:fillRect/>
          </a:stretch>
        </p:blipFill>
        <p:spPr>
          <a:xfrm>
            <a:off x="4211960" y="620688"/>
            <a:ext cx="2857320" cy="4392488"/>
          </a:xfrm>
          <a:effectLst>
            <a:glow rad="228600">
              <a:schemeClr val="accent1">
                <a:satMod val="175000"/>
                <a:alpha val="40000"/>
              </a:schemeClr>
            </a:glow>
          </a:effectLst>
        </p:spPr>
      </p:pic>
    </p:spTree>
  </p:cSld>
  <p:clrMapOvr>
    <a:masterClrMapping/>
  </p:clrMapOvr>
  <p:transition spd="med" advClick="0" advTm="30000">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323528" y="4941168"/>
            <a:ext cx="8496944" cy="1822231"/>
          </a:xfrm>
        </p:spPr>
        <p:txBody>
          <a:bodyPr>
            <a:normAutofit fontScale="90000"/>
          </a:bodyPr>
          <a:lstStyle/>
          <a:p>
            <a:pPr>
              <a:lnSpc>
                <a:spcPct val="115000"/>
              </a:lnSpc>
              <a:spcAft>
                <a:spcPts val="1000"/>
              </a:spcAft>
            </a:pPr>
            <a:r>
              <a:rPr lang="pl-PL" sz="1200" dirty="0">
                <a:solidFill>
                  <a:srgbClr val="0070C0"/>
                </a:solidFill>
                <a:effectLst>
                  <a:outerShdw blurRad="53975" dist="22860" dir="5400000" algn="tl">
                    <a:srgbClr val="000000">
                      <a:alpha val="55000"/>
                    </a:srgbClr>
                  </a:outerShdw>
                </a:effectLst>
              </a:rPr>
              <a:t>Zwróć uwagę na stół ofiarny w ołtarzu Matki Boskiej Częstochowskiej – najstarszej kaplicy w kościele o.o. Salwatorianów, pochodzącej z 1912 roku. Stół ołtarzowy wykonany jest z czarnego marmuru krzeszowickiego, zaś dwie boczne kolumny z białego marmuru karraryjskiego. Jego przednią część ozdabiają 3 obrazy, wykonane techniką mozaikową. Pierwszy z nich – po lewej stronie –przedstawia widok Jasnej Góry, środkowy – herby Polski, Litwy i Rusi, zaś obraz po prawej stronie – śluby króla Jana Kazimierza (w okresie świąteczno-noworocznym mozaika ta jest niewidoczna, ponieważ  przed Kaplicą Matki Bożej Częstochowskiej montowana jest szopka).</a:t>
            </a:r>
            <a:r>
              <a:rPr lang="pl-PL" sz="1200" dirty="0">
                <a:effectLst/>
                <a:latin typeface="Calibri"/>
                <a:ea typeface="Calibri"/>
                <a:cs typeface="Times New Roman"/>
              </a:rPr>
              <a:t/>
            </a:r>
            <a:br>
              <a:rPr lang="pl-PL" sz="1200" dirty="0">
                <a:effectLst/>
                <a:latin typeface="Calibri"/>
                <a:ea typeface="Calibri"/>
                <a:cs typeface="Times New Roman"/>
              </a:rPr>
            </a:br>
            <a:endParaRPr lang="pl-PL" sz="1200" b="0" dirty="0">
              <a:solidFill>
                <a:srgbClr val="0070C0"/>
              </a:solidFill>
            </a:endParaRPr>
          </a:p>
        </p:txBody>
      </p:sp>
      <p:pic>
        <p:nvPicPr>
          <p:cNvPr id="18" name="Symbol zastępczy zawartości 17" descr="stół ofiarny w klasztorze" title="stół ofiarny w klasztorze"/>
          <p:cNvPicPr>
            <a:picLocks noGrp="1" noChangeAspect="1"/>
          </p:cNvPicPr>
          <p:nvPr>
            <p:ph sz="half" idx="1"/>
          </p:nvPr>
        </p:nvPicPr>
        <p:blipFill>
          <a:blip r:embed="rId2" cstate="print"/>
          <a:stretch>
            <a:fillRect/>
          </a:stretch>
        </p:blipFill>
        <p:spPr>
          <a:xfrm>
            <a:off x="786164" y="530225"/>
            <a:ext cx="3497804" cy="4530884"/>
          </a:xfrm>
        </p:spPr>
      </p:pic>
      <p:pic>
        <p:nvPicPr>
          <p:cNvPr id="11" name="Symbol zastępczy zawartości 10" descr="stół ofiarny w klasztorze" title="stół ofiarny w klasztorze"/>
          <p:cNvPicPr>
            <a:picLocks noGrp="1" noChangeAspect="1"/>
          </p:cNvPicPr>
          <p:nvPr>
            <p:ph sz="half" idx="2"/>
          </p:nvPr>
        </p:nvPicPr>
        <p:blipFill>
          <a:blip r:embed="rId3" cstate="print"/>
          <a:stretch>
            <a:fillRect/>
          </a:stretch>
        </p:blipFill>
        <p:spPr>
          <a:xfrm>
            <a:off x="4355976" y="1988840"/>
            <a:ext cx="3816424" cy="3016818"/>
          </a:xfrm>
        </p:spPr>
      </p:pic>
    </p:spTree>
  </p:cSld>
  <p:clrMapOvr>
    <a:masterClrMapping/>
  </p:clrMapOvr>
  <p:transition spd="med" advClick="0" advTm="30000">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323528" y="4869160"/>
            <a:ext cx="8496944" cy="1728192"/>
          </a:xfrm>
        </p:spPr>
        <p:txBody>
          <a:bodyPr>
            <a:normAutofit fontScale="90000"/>
          </a:bodyPr>
          <a:lstStyle/>
          <a:p>
            <a:pPr>
              <a:lnSpc>
                <a:spcPct val="115000"/>
              </a:lnSpc>
              <a:spcAft>
                <a:spcPts val="1000"/>
              </a:spcAft>
            </a:pPr>
            <a:r>
              <a:rPr lang="pl-PL" sz="1200" dirty="0" smtClean="0">
                <a:solidFill>
                  <a:srgbClr val="0070C0"/>
                </a:solidFill>
                <a:effectLst>
                  <a:outerShdw blurRad="53975" dist="22860" dir="5400000" algn="tl">
                    <a:srgbClr val="000000">
                      <a:alpha val="55000"/>
                    </a:srgbClr>
                  </a:outerShdw>
                </a:effectLst>
              </a:rPr>
              <a:t/>
            </a:r>
            <a:br>
              <a:rPr lang="pl-PL" sz="1200" dirty="0" smtClean="0">
                <a:solidFill>
                  <a:srgbClr val="0070C0"/>
                </a:solidFill>
                <a:effectLst>
                  <a:outerShdw blurRad="53975" dist="22860" dir="5400000" algn="tl">
                    <a:srgbClr val="000000">
                      <a:alpha val="55000"/>
                    </a:srgbClr>
                  </a:outerShdw>
                </a:effectLst>
              </a:rPr>
            </a:br>
            <a:r>
              <a:rPr lang="pl-PL" sz="1200" dirty="0">
                <a:solidFill>
                  <a:srgbClr val="0070C0"/>
                </a:solidFill>
                <a:effectLst>
                  <a:outerShdw blurRad="53975" dist="22860" dir="5400000" algn="tl">
                    <a:srgbClr val="000000">
                      <a:alpha val="55000"/>
                    </a:srgbClr>
                  </a:outerShdw>
                </a:effectLst>
              </a:rPr>
              <a:t/>
            </a:r>
            <a:br>
              <a:rPr lang="pl-PL" sz="1200" dirty="0">
                <a:solidFill>
                  <a:srgbClr val="0070C0"/>
                </a:solidFill>
                <a:effectLst>
                  <a:outerShdw blurRad="53975" dist="22860" dir="5400000" algn="tl">
                    <a:srgbClr val="000000">
                      <a:alpha val="55000"/>
                    </a:srgbClr>
                  </a:outerShdw>
                </a:effectLst>
              </a:rPr>
            </a:br>
            <a:r>
              <a:rPr lang="pl-PL" sz="1200" dirty="0" smtClean="0">
                <a:solidFill>
                  <a:srgbClr val="0070C0"/>
                </a:solidFill>
                <a:effectLst>
                  <a:outerShdw blurRad="53975" dist="22860" dir="5400000" algn="tl">
                    <a:srgbClr val="000000">
                      <a:alpha val="55000"/>
                    </a:srgbClr>
                  </a:outerShdw>
                </a:effectLst>
              </a:rPr>
              <a:t>Obejrzyj </a:t>
            </a:r>
            <a:r>
              <a:rPr lang="pl-PL" sz="1200" dirty="0">
                <a:solidFill>
                  <a:srgbClr val="0070C0"/>
                </a:solidFill>
                <a:effectLst>
                  <a:outerShdw blurRad="53975" dist="22860" dir="5400000" algn="tl">
                    <a:srgbClr val="000000">
                      <a:alpha val="55000"/>
                    </a:srgbClr>
                  </a:outerShdw>
                </a:effectLst>
              </a:rPr>
              <a:t>dokładnie kościół (wzniesiony w stylu neogotyckim). Każdego roku od maja do października - w soboty, po 13 dniu danego miesiąca – odbywają się tu całonocne Nabożeństwa Fatimskie. Ich najpiękniejszą część stanowi Msza Św. Koncelebrowana o godz. 21.00, zakończona (około 22.15 ) procesją maryjną i hołdem Matce Bożej składanym przy grocie w przyklasztornym parku. Pierwsze czuwanie fatimskie w Trzebini zostało zorganizowane z inicjatywy ks. Konstantego Szarka, w dniu 13 maja 1950 r. - czyli ponad 60 lat temu !</a:t>
            </a:r>
            <a:r>
              <a:rPr lang="pl-PL" sz="1200" dirty="0">
                <a:effectLst/>
                <a:latin typeface="Calibri"/>
                <a:ea typeface="Calibri"/>
                <a:cs typeface="Times New Roman"/>
              </a:rPr>
              <a:t/>
            </a:r>
            <a:br>
              <a:rPr lang="pl-PL" sz="1200" dirty="0">
                <a:effectLst/>
                <a:latin typeface="Calibri"/>
                <a:ea typeface="Calibri"/>
                <a:cs typeface="Times New Roman"/>
              </a:rPr>
            </a:br>
            <a:r>
              <a:rPr lang="pl-PL" sz="1200" b="0" dirty="0" smtClean="0">
                <a:solidFill>
                  <a:srgbClr val="0070C0"/>
                </a:solidFill>
              </a:rPr>
              <a:t>             </a:t>
            </a:r>
            <a:br>
              <a:rPr lang="pl-PL" sz="1200" b="0" dirty="0" smtClean="0">
                <a:solidFill>
                  <a:srgbClr val="0070C0"/>
                </a:solidFill>
              </a:rPr>
            </a:br>
            <a:endParaRPr lang="pl-PL" sz="1200" b="0" dirty="0">
              <a:solidFill>
                <a:srgbClr val="0070C0"/>
              </a:solidFill>
            </a:endParaRPr>
          </a:p>
        </p:txBody>
      </p:sp>
      <p:pic>
        <p:nvPicPr>
          <p:cNvPr id="9" name="Symbol zastępczy zawartości 8" descr="klasztor" title="klasztor"/>
          <p:cNvPicPr>
            <a:picLocks noGrp="1" noChangeAspect="1"/>
          </p:cNvPicPr>
          <p:nvPr>
            <p:ph sz="half" idx="1"/>
          </p:nvPr>
        </p:nvPicPr>
        <p:blipFill>
          <a:blip r:embed="rId2" cstate="print"/>
          <a:stretch>
            <a:fillRect/>
          </a:stretch>
        </p:blipFill>
        <p:spPr>
          <a:xfrm>
            <a:off x="524900" y="1438549"/>
            <a:ext cx="3911138" cy="2572789"/>
          </a:xfrm>
          <a:effectLst>
            <a:glow rad="228600">
              <a:schemeClr val="accent1">
                <a:satMod val="175000"/>
                <a:alpha val="40000"/>
              </a:schemeClr>
            </a:glow>
          </a:effectLst>
        </p:spPr>
      </p:pic>
      <p:pic>
        <p:nvPicPr>
          <p:cNvPr id="6" name="Symbol zastępczy zawartości 5" descr="klasztor" title="klasztor"/>
          <p:cNvPicPr>
            <a:picLocks noGrp="1" noChangeAspect="1"/>
          </p:cNvPicPr>
          <p:nvPr>
            <p:ph sz="half" idx="2"/>
          </p:nvPr>
        </p:nvPicPr>
        <p:blipFill>
          <a:blip r:embed="rId3" cstate="print"/>
          <a:stretch>
            <a:fillRect/>
          </a:stretch>
        </p:blipFill>
        <p:spPr>
          <a:xfrm>
            <a:off x="4756150" y="1414035"/>
            <a:ext cx="3930650" cy="2621818"/>
          </a:xfrm>
          <a:effectLst>
            <a:glow rad="228600">
              <a:schemeClr val="accent1">
                <a:satMod val="175000"/>
                <a:alpha val="40000"/>
              </a:schemeClr>
            </a:glow>
          </a:effectLst>
        </p:spPr>
      </p:pic>
    </p:spTree>
  </p:cSld>
  <p:clrMapOvr>
    <a:masterClrMapping/>
  </p:clrMapOvr>
  <p:transition spd="med" advClick="0" advTm="30000">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11560" y="5373216"/>
            <a:ext cx="8075240" cy="720080"/>
          </a:xfrm>
        </p:spPr>
        <p:txBody>
          <a:bodyPr>
            <a:normAutofit/>
          </a:bodyPr>
          <a:lstStyle/>
          <a:p>
            <a:pPr algn="just"/>
            <a:r>
              <a:rPr lang="pl-PL" sz="1200" b="0" dirty="0" smtClean="0">
                <a:solidFill>
                  <a:srgbClr val="0070C0"/>
                </a:solidFill>
                <a:effectLst>
                  <a:outerShdw blurRad="38100" dist="38100" dir="2700000" algn="tl">
                    <a:srgbClr val="000000">
                      <a:alpha val="43137"/>
                    </a:srgbClr>
                  </a:outerShdw>
                </a:effectLst>
              </a:rPr>
              <a:t>Kierując się od „Dworu Zieleniewskich” – ulicą Piłsudskiego – w kierunku trzebińskiego Rynku,  napotkasz Drogi Przyjacielu budynek dawnej synagogi (jedynej ocalałej na terenie gminy Trzebinia), będący pozostałością po żydowskich mieszkańcach naszego miasta.</a:t>
            </a:r>
            <a:endParaRPr lang="pl-PL" sz="1200" b="0" dirty="0">
              <a:solidFill>
                <a:srgbClr val="0070C0"/>
              </a:solidFill>
              <a:effectLst>
                <a:outerShdw blurRad="38100" dist="38100" dir="2700000" algn="tl">
                  <a:srgbClr val="000000">
                    <a:alpha val="43137"/>
                  </a:srgbClr>
                </a:outerShdw>
              </a:effectLst>
            </a:endParaRPr>
          </a:p>
        </p:txBody>
      </p:sp>
      <p:pic>
        <p:nvPicPr>
          <p:cNvPr id="7" name="Symbol zastępczy zawartości 6" descr="zdjęcie budynku dawnej Synagogi" title="zdjęcie budynku dawnej Synagogi"/>
          <p:cNvPicPr>
            <a:picLocks noGrp="1" noChangeAspect="1"/>
          </p:cNvPicPr>
          <p:nvPr>
            <p:ph sz="half" idx="1"/>
          </p:nvPr>
        </p:nvPicPr>
        <p:blipFill>
          <a:blip r:embed="rId2" cstate="print"/>
          <a:stretch>
            <a:fillRect/>
          </a:stretch>
        </p:blipFill>
        <p:spPr>
          <a:xfrm>
            <a:off x="539551" y="548680"/>
            <a:ext cx="6967633" cy="4608512"/>
          </a:xfrm>
          <a:effectLst>
            <a:glow rad="228600">
              <a:schemeClr val="accent1">
                <a:satMod val="175000"/>
                <a:alpha val="40000"/>
              </a:schemeClr>
            </a:glow>
          </a:effectLst>
        </p:spPr>
      </p:pic>
      <p:pic>
        <p:nvPicPr>
          <p:cNvPr id="8" name="Symbol zastępczy zawartości 7" descr="krasnoludek" title="krasnoludek"/>
          <p:cNvPicPr>
            <a:picLocks noGrp="1" noChangeAspect="1"/>
          </p:cNvPicPr>
          <p:nvPr>
            <p:ph sz="half" idx="2"/>
          </p:nvPr>
        </p:nvPicPr>
        <p:blipFill>
          <a:blip r:embed="rId3" cstate="print"/>
          <a:stretch>
            <a:fillRect/>
          </a:stretch>
        </p:blipFill>
        <p:spPr>
          <a:xfrm>
            <a:off x="7596336" y="3933056"/>
            <a:ext cx="736092" cy="1170432"/>
          </a:xfrm>
        </p:spPr>
      </p:pic>
    </p:spTree>
  </p:cSld>
  <p:clrMapOvr>
    <a:masterClrMapping/>
  </p:clrMapOvr>
  <p:transition spd="med" advClick="0" advTm="17000">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323528" y="5013176"/>
            <a:ext cx="8496944" cy="1584176"/>
          </a:xfrm>
        </p:spPr>
        <p:txBody>
          <a:bodyPr>
            <a:normAutofit/>
          </a:bodyPr>
          <a:lstStyle/>
          <a:p>
            <a:pPr algn="just"/>
            <a:r>
              <a:rPr lang="pl-PL" sz="1200" b="0" dirty="0">
                <a:solidFill>
                  <a:srgbClr val="0070C0"/>
                </a:solidFill>
                <a:effectLst>
                  <a:outerShdw blurRad="53975" dist="22860" dir="5400000" algn="tl">
                    <a:srgbClr val="000000">
                      <a:alpha val="55000"/>
                    </a:srgbClr>
                  </a:outerShdw>
                </a:effectLst>
              </a:rPr>
              <a:t>Grota Matki Bożej z Lourdes, wzniesiona w 1931 roku na terenie klasztornego parku, będzie kolejnym etapem Twojej wędrówki. W okresie międzywojennym często fotografowali się przed nią uczestnicy rekolekcji zamkniętych. W owym czasie Trzebinia była miejscem gdzie, z inicjatywy ks. Czesława Małysiaka, powstał pierwszy na ziemiach polskich dom rekolekcyjny dla wszystkich stanów (noszący imię św. Józefa) oraz pierwsze w Polsce czasopismo rekolekcyjne, wydawane w latach 1928-1939 – początkowo pod tytułem „Dzwonek Rekolekcyjny z Trzebini”, a następnie „Drogowskaz”. Warto też zatrzymać się przed kamieniem upamiętniającym fakt odprawienia w maju 1938 roku rekolekcji zamkniętych przez, będącego wówczas zaraz po maturze, Karola Wojtyłę (późniejszego papieża Jana Pawła </a:t>
            </a:r>
            <a:r>
              <a:rPr lang="pl-PL" sz="1200" b="0" dirty="0" smtClean="0">
                <a:solidFill>
                  <a:srgbClr val="0070C0"/>
                </a:solidFill>
                <a:effectLst>
                  <a:outerShdw blurRad="53975" dist="22860" dir="5400000" algn="tl">
                    <a:srgbClr val="000000">
                      <a:alpha val="55000"/>
                    </a:srgbClr>
                  </a:outerShdw>
                </a:effectLst>
              </a:rPr>
              <a:t>II).</a:t>
            </a:r>
            <a:endParaRPr lang="pl-PL" sz="1200" b="0" dirty="0">
              <a:solidFill>
                <a:srgbClr val="0070C0"/>
              </a:solidFill>
            </a:endParaRPr>
          </a:p>
        </p:txBody>
      </p:sp>
      <p:pic>
        <p:nvPicPr>
          <p:cNvPr id="5" name="Symbol zastępczy zawartości 4" descr="klasztor" title="klasztor"/>
          <p:cNvPicPr>
            <a:picLocks noGrp="1" noChangeAspect="1"/>
          </p:cNvPicPr>
          <p:nvPr>
            <p:ph sz="half" idx="1"/>
          </p:nvPr>
        </p:nvPicPr>
        <p:blipFill>
          <a:blip r:embed="rId2" cstate="print"/>
          <a:stretch>
            <a:fillRect/>
          </a:stretch>
        </p:blipFill>
        <p:spPr>
          <a:xfrm>
            <a:off x="683568" y="692696"/>
            <a:ext cx="4087857" cy="4269899"/>
          </a:xfrm>
          <a:effectLst>
            <a:glow rad="228600">
              <a:schemeClr val="accent1">
                <a:satMod val="175000"/>
                <a:alpha val="40000"/>
              </a:schemeClr>
            </a:glow>
          </a:effectLst>
        </p:spPr>
      </p:pic>
      <p:pic>
        <p:nvPicPr>
          <p:cNvPr id="8" name="Symbol zastępczy zawartości 7" descr="tablica" title="tablica"/>
          <p:cNvPicPr>
            <a:picLocks noGrp="1" noChangeAspect="1"/>
          </p:cNvPicPr>
          <p:nvPr>
            <p:ph sz="half" idx="2"/>
          </p:nvPr>
        </p:nvPicPr>
        <p:blipFill>
          <a:blip r:embed="rId3" cstate="print"/>
          <a:stretch>
            <a:fillRect/>
          </a:stretch>
        </p:blipFill>
        <p:spPr>
          <a:xfrm>
            <a:off x="4932040" y="1700808"/>
            <a:ext cx="3639324" cy="2448272"/>
          </a:xfrm>
          <a:effectLst>
            <a:glow rad="228600">
              <a:schemeClr val="accent1">
                <a:satMod val="175000"/>
                <a:alpha val="40000"/>
              </a:schemeClr>
            </a:glow>
          </a:effectLst>
        </p:spPr>
      </p:pic>
    </p:spTree>
  </p:cSld>
  <p:clrMapOvr>
    <a:masterClrMapping/>
  </p:clrMapOvr>
  <p:transition spd="med" advClick="0" advTm="30000">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p:nvSpPr>
          <p:cNvPr id="8" name="Tytuł 7"/>
          <p:cNvSpPr>
            <a:spLocks noGrp="1"/>
          </p:cNvSpPr>
          <p:nvPr>
            <p:ph type="title"/>
          </p:nvPr>
        </p:nvSpPr>
        <p:spPr>
          <a:xfrm>
            <a:off x="3923928" y="533400"/>
            <a:ext cx="4608512" cy="735360"/>
          </a:xfrm>
        </p:spPr>
        <p:txBody>
          <a:bodyPr>
            <a:normAutofit fontScale="90000"/>
          </a:bodyPr>
          <a:lstStyle/>
          <a:p>
            <a:pPr algn="ctr"/>
            <a:r>
              <a:rPr lang="pl-PL" dirty="0" smtClean="0">
                <a:solidFill>
                  <a:srgbClr val="0070C0"/>
                </a:solidFill>
              </a:rPr>
              <a:t>Klasztor Salwatorianów </a:t>
            </a:r>
            <a:br>
              <a:rPr lang="pl-PL" dirty="0" smtClean="0">
                <a:solidFill>
                  <a:srgbClr val="0070C0"/>
                </a:solidFill>
              </a:rPr>
            </a:br>
            <a:r>
              <a:rPr lang="pl-PL" dirty="0" smtClean="0">
                <a:solidFill>
                  <a:srgbClr val="0070C0"/>
                </a:solidFill>
              </a:rPr>
              <a:t>i harcerze</a:t>
            </a:r>
            <a:endParaRPr lang="pl-PL" dirty="0">
              <a:solidFill>
                <a:srgbClr val="0070C0"/>
              </a:solidFill>
            </a:endParaRPr>
          </a:p>
        </p:txBody>
      </p:sp>
      <p:sp>
        <p:nvSpPr>
          <p:cNvPr id="10" name="Symbol zastępczy tekstu 9"/>
          <p:cNvSpPr>
            <a:spLocks noGrp="1"/>
          </p:cNvSpPr>
          <p:nvPr>
            <p:ph type="body" idx="2"/>
          </p:nvPr>
        </p:nvSpPr>
        <p:spPr>
          <a:xfrm>
            <a:off x="3851920" y="1229120"/>
            <a:ext cx="4824536" cy="5040560"/>
          </a:xfrm>
        </p:spPr>
        <p:txBody>
          <a:bodyPr>
            <a:noAutofit/>
          </a:bodyPr>
          <a:lstStyle/>
          <a:p>
            <a:pPr marL="18415" marR="18415" algn="just">
              <a:spcAft>
                <a:spcPts val="0"/>
              </a:spcAft>
            </a:pPr>
            <a:r>
              <a:rPr lang="pl-PL" sz="1200" dirty="0">
                <a:solidFill>
                  <a:srgbClr val="000000"/>
                </a:solidFill>
              </a:rPr>
              <a:t>W klasztorze o.o. Salwatorianów były przechowywane przez okres niemieckiej okupacji trzebińskie sztandary harcerskie – hufców męskiego i żeńskiego – wykradzione uprzednio ze strychu magistratu w Trzebini. Ks. Andrzej Pawlaczyk ukrył je w ramie obrazu przedstawiającego św. Teresę od Dzieciątka Jezus. Przez całą okupację obraz ten wisiał nad jego łóżkiem. Podczas przeprowadzania rewizji gestapowcy zniszczyli wiszący na sąsiedniej ścianie obraz „Trzy pokolenia” (dziadek powstaniec, ojciec żołnierz, syn harcerz), lecz obraz św. Teresy nie zainteresował hitlerowców i ocalał – razem z zawartością ramy. Sztandary zwrócone po II wojnie światowej trzebińskim harcerzom trafiły ponownie do klasztoru o.o. Salwatorianów z początkiem 1950 roku. W tym okresie drużynowi otrzymali ustne polecenie, aby oddać do komendy hufca wszystkie sztandary, celem zdeponowania ich na czas nieokreślony. Obawiając się (słusznie - jak się później okazało) o losy tego „depozytu”, czterech harcerzy – Franciszek Mazur, Eugeniusz Brożek, Grzegorz Mulka i Czesław Gwizdała – „uprowadziło” sztandary z budynku komendy hufca i przekazało je na przechowanie ks. ks. salwatorianom. Sztandary hufca trzebińskiego pozostawały ukryte w zakrystii kościoła Salwatorianów aż do 14 września 1981 r. – kiedy to przekazał je prawowitym właścicielom ks. Florian Kosobudzki .</a:t>
            </a:r>
            <a:endParaRPr lang="pl-PL" sz="1200" dirty="0">
              <a:latin typeface="Times New Roman"/>
              <a:ea typeface="Times New Roman"/>
            </a:endParaRPr>
          </a:p>
          <a:p>
            <a:pPr algn="just"/>
            <a:endParaRPr lang="pl-PL" sz="1200" dirty="0"/>
          </a:p>
        </p:txBody>
      </p:sp>
      <p:pic>
        <p:nvPicPr>
          <p:cNvPr id="11" name="Symbol zastępczy zawartości 10" descr="klasztor" title="klasztor"/>
          <p:cNvPicPr>
            <a:picLocks noGrp="1" noChangeAspect="1"/>
          </p:cNvPicPr>
          <p:nvPr>
            <p:ph sz="half" idx="1"/>
          </p:nvPr>
        </p:nvPicPr>
        <p:blipFill>
          <a:blip r:embed="rId2" cstate="print"/>
          <a:stretch>
            <a:fillRect/>
          </a:stretch>
        </p:blipFill>
        <p:spPr>
          <a:xfrm>
            <a:off x="827584" y="836712"/>
            <a:ext cx="2845286" cy="4724400"/>
          </a:xfrm>
        </p:spPr>
      </p:pic>
    </p:spTree>
  </p:cSld>
  <p:clrMapOvr>
    <a:masterClrMapping/>
  </p:clrMapOvr>
  <p:transition spd="med" advClick="0" advTm="45000">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5" name="Tytuł 4"/>
          <p:cNvSpPr>
            <a:spLocks noGrp="1"/>
          </p:cNvSpPr>
          <p:nvPr>
            <p:ph type="title"/>
          </p:nvPr>
        </p:nvSpPr>
        <p:spPr>
          <a:xfrm>
            <a:off x="5652120" y="620688"/>
            <a:ext cx="2858464" cy="504056"/>
          </a:xfrm>
        </p:spPr>
        <p:txBody>
          <a:bodyPr/>
          <a:lstStyle/>
          <a:p>
            <a:pPr algn="ctr"/>
            <a:r>
              <a:rPr lang="pl-PL" dirty="0" smtClean="0">
                <a:solidFill>
                  <a:srgbClr val="FFC000"/>
                </a:solidFill>
              </a:rPr>
              <a:t>Trasa 2</a:t>
            </a:r>
            <a:endParaRPr lang="pl-PL" dirty="0">
              <a:solidFill>
                <a:srgbClr val="FFC000"/>
              </a:solidFill>
            </a:endParaRPr>
          </a:p>
        </p:txBody>
      </p:sp>
      <p:sp>
        <p:nvSpPr>
          <p:cNvPr id="6" name="Symbol zastępczy tekstu 5"/>
          <p:cNvSpPr>
            <a:spLocks noGrp="1"/>
          </p:cNvSpPr>
          <p:nvPr>
            <p:ph type="body" idx="2"/>
          </p:nvPr>
        </p:nvSpPr>
        <p:spPr>
          <a:xfrm>
            <a:off x="4860032" y="1268760"/>
            <a:ext cx="3650615" cy="4385154"/>
          </a:xfrm>
        </p:spPr>
        <p:txBody>
          <a:bodyPr/>
          <a:lstStyle/>
          <a:p>
            <a:r>
              <a:rPr lang="pl-PL" b="1" dirty="0" smtClean="0"/>
              <a:t>Mały Rynek – Krystynów </a:t>
            </a:r>
            <a:br>
              <a:rPr lang="pl-PL" b="1" dirty="0" smtClean="0"/>
            </a:br>
            <a:r>
              <a:rPr lang="pl-PL" b="1" dirty="0" smtClean="0"/>
              <a:t>– Willa NOT – Siersza</a:t>
            </a:r>
          </a:p>
          <a:p>
            <a:endParaRPr lang="pl-PL" b="1" dirty="0" smtClean="0"/>
          </a:p>
          <a:p>
            <a:r>
              <a:rPr lang="pl-PL" dirty="0" smtClean="0"/>
              <a:t>Drogi Młody Turysto ! </a:t>
            </a:r>
          </a:p>
          <a:p>
            <a:r>
              <a:rPr lang="pl-PL" dirty="0" smtClean="0"/>
              <a:t>Jeżeli chcesz dotrzeć do końca trasy będziesz musiał kilkakrotnie korzystać z linii autobusowej nr 9 (jednorazowy przejazd na terenie jednej gminy </a:t>
            </a:r>
            <a:br>
              <a:rPr lang="pl-PL" dirty="0" smtClean="0"/>
            </a:br>
            <a:r>
              <a:rPr lang="pl-PL" dirty="0" smtClean="0"/>
              <a:t>2,50 zł – ale dzieci i młodzież mają 50% zniżki). W tym przypadku lepiej wybrać się w trasę z osobą dorosłą lub w większej grupie.</a:t>
            </a:r>
          </a:p>
          <a:p>
            <a:endParaRPr lang="pl-PL" dirty="0" smtClean="0"/>
          </a:p>
          <a:p>
            <a:r>
              <a:rPr lang="pl-PL" dirty="0" smtClean="0"/>
              <a:t>Jeśli chciałbyś dotrzeć tylko do kompleksu klasztornego sióstr Felicjanek w Krystynowie, możesz przejść piechotą (czyli „per pedes”) </a:t>
            </a:r>
            <a:br>
              <a:rPr lang="pl-PL" dirty="0" smtClean="0"/>
            </a:br>
            <a:r>
              <a:rPr lang="pl-PL" dirty="0" smtClean="0"/>
              <a:t>- czas przejścia na odcinku Mały Rynek –Krystynów około 1 godz. </a:t>
            </a:r>
          </a:p>
          <a:p>
            <a:endParaRPr lang="pl-PL" b="1" dirty="0"/>
          </a:p>
        </p:txBody>
      </p:sp>
      <p:pic>
        <p:nvPicPr>
          <p:cNvPr id="1026" name="Picture 2" descr="grafika z dziećmi" title="grafika z dziećmi"/>
          <p:cNvPicPr>
            <a:picLocks noGrp="1" noChangeAspect="1" noChangeArrowheads="1"/>
          </p:cNvPicPr>
          <p:nvPr>
            <p:ph sz="half" idx="1"/>
          </p:nvPr>
        </p:nvPicPr>
        <p:blipFill>
          <a:blip r:embed="rId2" cstate="print"/>
          <a:stretch>
            <a:fillRect/>
          </a:stretch>
        </p:blipFill>
        <p:spPr bwMode="auto">
          <a:xfrm>
            <a:off x="1187624" y="1412776"/>
            <a:ext cx="2359681" cy="3600000"/>
          </a:xfrm>
          <a:prstGeom prst="rect">
            <a:avLst/>
          </a:prstGeom>
          <a:noFill/>
        </p:spPr>
      </p:pic>
    </p:spTree>
  </p:cSld>
  <p:clrMapOvr>
    <a:masterClrMapping/>
  </p:clrMapOvr>
  <p:transition spd="med" advClick="0" advTm="25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467544" y="3933056"/>
            <a:ext cx="8219256" cy="2520280"/>
          </a:xfrm>
        </p:spPr>
        <p:txBody>
          <a:bodyPr>
            <a:normAutofit fontScale="90000"/>
          </a:bodyPr>
          <a:lstStyle/>
          <a:p>
            <a:pPr>
              <a:lnSpc>
                <a:spcPct val="115000"/>
              </a:lnSpc>
              <a:spcAft>
                <a:spcPts val="1000"/>
              </a:spcAft>
            </a:pPr>
            <a:r>
              <a:rPr lang="pl-PL" sz="1200" b="0" dirty="0">
                <a:solidFill>
                  <a:srgbClr val="0070C0"/>
                </a:solidFill>
                <a:effectLst>
                  <a:outerShdw blurRad="53975" dist="22860" dir="5400000" algn="tl">
                    <a:srgbClr val="000000">
                      <a:alpha val="55000"/>
                    </a:srgbClr>
                  </a:outerShdw>
                </a:effectLst>
              </a:rPr>
              <a:t>Jeżeli podążasz pieszo do Krystynowa, możesz po drodze obejrzeć zabytkowe kaplice w Trzebionce i Wodnej. Kaplica Matki Boskiej Częstochowskiej w Trzebionce (róg ul. 24 Stycznia i ul. 1 Maja) według danych oficjalnych została zbudowana na przełomie XVIII i XIX stulecia - choć przekazy ustne datują ją na około 300 lat. Teren, na którym posadowiono kaplicę wydzielono prawdopodobnie z gruntów rodziny Jarczyków. Kaplica w Wodnej pochodzi prawdopodobnie z przełomu XIX/XX w. Powstała w miejscu XVII-wiecznej, drewnianej kaplicy pod wezwaniem św. Anny (obecnie nie istniejącej). Została usytuowana na skrzyżowaniu dróg do Chrzanowa, Trzebini, Sierszy oraz Gór Luszowskich (skrzyżowanie ul E. Plater i ul. Sikorskiego, w pobliżu starego domu z tzw. hasia). Mury jej wykonano z kamienia na zaprawie wapiennej, natomiast ściany pobielono wapnem. Dach o konstrukcji drewnianej początkowo był pokryty słomą, później drewnianym gontem, a ostatnio blachą. Na szczycie dachu mała dzwonnica z niewielkim dzwonkiem (prawdopodobnie przeniesionym z pierwotnej, drewnianej kaplicy).</a:t>
            </a:r>
            <a:r>
              <a:rPr lang="pl-PL" sz="1200" b="0" dirty="0">
                <a:effectLst/>
                <a:latin typeface="Calibri"/>
                <a:ea typeface="Calibri"/>
                <a:cs typeface="Times New Roman"/>
              </a:rPr>
              <a:t/>
            </a:r>
            <a:br>
              <a:rPr lang="pl-PL" sz="1200" b="0" dirty="0">
                <a:effectLst/>
                <a:latin typeface="Calibri"/>
                <a:ea typeface="Calibri"/>
                <a:cs typeface="Times New Roman"/>
              </a:rPr>
            </a:br>
            <a:endParaRPr lang="pl-PL" sz="1200" b="0" dirty="0">
              <a:solidFill>
                <a:srgbClr val="0070C0"/>
              </a:solidFill>
            </a:endParaRPr>
          </a:p>
        </p:txBody>
      </p:sp>
      <p:pic>
        <p:nvPicPr>
          <p:cNvPr id="5" name="Symbol zastępczy zawartości 4" descr="kapliczka" title="kapliczka"/>
          <p:cNvPicPr>
            <a:picLocks noGrp="1" noChangeAspect="1"/>
          </p:cNvPicPr>
          <p:nvPr>
            <p:ph sz="half" idx="1"/>
          </p:nvPr>
        </p:nvPicPr>
        <p:blipFill>
          <a:blip r:embed="rId2" cstate="print"/>
          <a:stretch>
            <a:fillRect/>
          </a:stretch>
        </p:blipFill>
        <p:spPr>
          <a:xfrm>
            <a:off x="683568" y="620688"/>
            <a:ext cx="3932238" cy="2949179"/>
          </a:xfrm>
          <a:effectLst>
            <a:glow rad="228600">
              <a:schemeClr val="accent4">
                <a:satMod val="175000"/>
                <a:alpha val="40000"/>
              </a:schemeClr>
            </a:glow>
          </a:effectLst>
        </p:spPr>
      </p:pic>
      <p:pic>
        <p:nvPicPr>
          <p:cNvPr id="7" name="Symbol zastępczy zawartości 6" descr="kapliczka" title="kapliczka"/>
          <p:cNvPicPr>
            <a:picLocks noGrp="1" noChangeAspect="1"/>
          </p:cNvPicPr>
          <p:nvPr>
            <p:ph sz="half" idx="2"/>
          </p:nvPr>
        </p:nvPicPr>
        <p:blipFill>
          <a:blip r:embed="rId3" cstate="print"/>
          <a:stretch>
            <a:fillRect/>
          </a:stretch>
        </p:blipFill>
        <p:spPr>
          <a:xfrm>
            <a:off x="4716016" y="1052736"/>
            <a:ext cx="3744415" cy="2808312"/>
          </a:xfrm>
          <a:effectLst>
            <a:glow rad="228600">
              <a:schemeClr val="accent4">
                <a:satMod val="175000"/>
                <a:alpha val="40000"/>
              </a:schemeClr>
            </a:glow>
          </a:effectLst>
        </p:spPr>
      </p:pic>
    </p:spTree>
  </p:cSld>
  <p:clrMapOvr>
    <a:masterClrMapping/>
  </p:clrMapOvr>
  <p:transition spd="med" advClick="0" advTm="40000">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6" name="Tytuł 5"/>
          <p:cNvSpPr>
            <a:spLocks noGrp="1"/>
          </p:cNvSpPr>
          <p:nvPr>
            <p:ph type="title"/>
          </p:nvPr>
        </p:nvSpPr>
        <p:spPr>
          <a:xfrm>
            <a:off x="4644008" y="332656"/>
            <a:ext cx="4082600" cy="1115144"/>
          </a:xfrm>
        </p:spPr>
        <p:txBody>
          <a:bodyPr>
            <a:normAutofit fontScale="90000"/>
          </a:bodyPr>
          <a:lstStyle/>
          <a:p>
            <a:pPr algn="ctr"/>
            <a:r>
              <a:rPr lang="pl-PL" dirty="0" smtClean="0">
                <a:solidFill>
                  <a:srgbClr val="FFC000"/>
                </a:solidFill>
              </a:rPr>
              <a:t>Kościół św. Barbary przy klasztorze s.s. Felicjanek w Krystynowie </a:t>
            </a:r>
            <a:endParaRPr lang="pl-PL" dirty="0">
              <a:solidFill>
                <a:srgbClr val="FFC000"/>
              </a:solidFill>
            </a:endParaRPr>
          </a:p>
        </p:txBody>
      </p:sp>
      <p:sp>
        <p:nvSpPr>
          <p:cNvPr id="7" name="Symbol zastępczy tekstu 6"/>
          <p:cNvSpPr>
            <a:spLocks noGrp="1"/>
          </p:cNvSpPr>
          <p:nvPr>
            <p:ph type="body" idx="2"/>
          </p:nvPr>
        </p:nvSpPr>
        <p:spPr>
          <a:xfrm>
            <a:off x="5292080" y="1445292"/>
            <a:ext cx="3600400" cy="5410198"/>
          </a:xfrm>
        </p:spPr>
        <p:txBody>
          <a:bodyPr>
            <a:normAutofit/>
          </a:bodyPr>
          <a:lstStyle/>
          <a:p>
            <a:pPr marL="18415" marR="18415">
              <a:spcAft>
                <a:spcPts val="0"/>
              </a:spcAft>
            </a:pPr>
            <a:r>
              <a:rPr lang="pl-PL" sz="1600" dirty="0">
                <a:solidFill>
                  <a:srgbClr val="000000"/>
                </a:solidFill>
              </a:rPr>
              <a:t>W 1892 roku Andrzej Potocki (właściciel Hrabstwa Tenczyńskiego) </a:t>
            </a:r>
            <a:endParaRPr lang="pl-PL" sz="1600" dirty="0">
              <a:latin typeface="Times New Roman"/>
              <a:ea typeface="Times New Roman"/>
            </a:endParaRPr>
          </a:p>
          <a:p>
            <a:r>
              <a:rPr lang="pl-PL" sz="1200" dirty="0">
                <a:solidFill>
                  <a:srgbClr val="000000"/>
                </a:solidFill>
              </a:rPr>
              <a:t>wraz z matką, Katarzyną z Branickich Adamową Potocką, ufundowali ośrodek duszpasterski składający się z kościoła, szkoły i klasztoru. Całą fundację nazwano „Krystynowem” (od imienia Krystyny Potockiej, żony Andrzeja) i oddano pod opiekę sióstr Felicjanek. Budowa rozpoczęła się w maju 1892 roku, a 23 października tegoż roku wmurowano kamień węgielny, poświęcony przez Kardynała Albina Dunajewskiego. Według projektu inż. Jacka Matusińskiego powstał kościół neogotycki, jednonawowy - obecnie jest to najstarszy kościół w gminie Trzebinia. Budowę prowadził Kazimierz Piotrowski z Krzeszowic i Jan Bartonec z Sierszy. W dniu 15 października 1895 roku poświecono klasztor, szkołę oraz ochronkę. Uroczysta konsekracja kościoła Świętej Barbary odbyła się w dniu 2 czerwca 1901 r. </a:t>
            </a:r>
            <a:r>
              <a:rPr lang="pl-PL" sz="1200" dirty="0" smtClean="0">
                <a:solidFill>
                  <a:srgbClr val="000000"/>
                </a:solidFill>
              </a:rPr>
              <a:t>Kształt </a:t>
            </a:r>
            <a:r>
              <a:rPr lang="pl-PL" sz="1200" dirty="0">
                <a:solidFill>
                  <a:srgbClr val="000000"/>
                </a:solidFill>
              </a:rPr>
              <a:t>zewnętrzny obiektu jest taki sam, jak na fotografiach kościoła z początków XX stulecia - jednakże po II wojnie światowej ściany częściowo pokryto tynkiem.</a:t>
            </a:r>
            <a:endParaRPr lang="pl-PL" sz="1300" dirty="0"/>
          </a:p>
        </p:txBody>
      </p:sp>
      <p:pic>
        <p:nvPicPr>
          <p:cNvPr id="3" name="Symbol zastępczy zawartości 2" title="Kościół św. Barbary przy klasztorze s.s. Felicjanek w Krystynowie "/>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67544" y="2060848"/>
            <a:ext cx="4814944" cy="2807992"/>
          </a:xfrm>
        </p:spPr>
      </p:pic>
    </p:spTree>
  </p:cSld>
  <p:clrMapOvr>
    <a:masterClrMapping/>
  </p:clrMapOvr>
  <p:transition spd="med" advClick="0" advTm="40000">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371260" y="5445224"/>
            <a:ext cx="8424936" cy="1008112"/>
          </a:xfrm>
        </p:spPr>
        <p:txBody>
          <a:bodyPr>
            <a:normAutofit/>
          </a:bodyPr>
          <a:lstStyle/>
          <a:p>
            <a:pPr algn="just"/>
            <a:r>
              <a:rPr lang="pl-PL" sz="1200" b="0" dirty="0" smtClean="0">
                <a:solidFill>
                  <a:srgbClr val="0070C0"/>
                </a:solidFill>
              </a:rPr>
              <a:t>Drogi Wędrowcze, zwróć uwagę, że Kościół św. Barbary nakryty jest sklepieniem krzyżowo-żebrowym,</a:t>
            </a:r>
            <a:br>
              <a:rPr lang="pl-PL" sz="1200" b="0" dirty="0" smtClean="0">
                <a:solidFill>
                  <a:srgbClr val="0070C0"/>
                </a:solidFill>
              </a:rPr>
            </a:br>
            <a:r>
              <a:rPr lang="pl-PL" sz="1200" b="0" dirty="0" smtClean="0">
                <a:solidFill>
                  <a:srgbClr val="0070C0"/>
                </a:solidFill>
              </a:rPr>
              <a:t> a wnętrze ma rozświetlone dużymi oknami (z tak zwanymi „ostrołukowymi z maswerkami”). </a:t>
            </a:r>
            <a:br>
              <a:rPr lang="pl-PL" sz="1200" b="0" dirty="0" smtClean="0">
                <a:solidFill>
                  <a:srgbClr val="0070C0"/>
                </a:solidFill>
              </a:rPr>
            </a:br>
            <a:r>
              <a:rPr lang="pl-PL" sz="1200" b="0" dirty="0" smtClean="0">
                <a:solidFill>
                  <a:srgbClr val="0070C0"/>
                </a:solidFill>
              </a:rPr>
              <a:t>W oknach zamieszczono witraże z wizerunkami Andrzeja i Krystyny Potockich. Jednolity charakter wnętrza akcentuje wysmukły neogotycki ołtarz z obrazami Matki Boskiej Częstochowskiej i Świętej Barbary. </a:t>
            </a:r>
            <a:endParaRPr lang="pl-PL" sz="1200" b="0" dirty="0">
              <a:solidFill>
                <a:srgbClr val="0070C0"/>
              </a:solidFill>
            </a:endParaRPr>
          </a:p>
        </p:txBody>
      </p:sp>
      <p:pic>
        <p:nvPicPr>
          <p:cNvPr id="5" name="Symbol zastępczy zawartości 4" descr="kościół" title="kościół"/>
          <p:cNvPicPr>
            <a:picLocks noGrp="1" noChangeAspect="1"/>
          </p:cNvPicPr>
          <p:nvPr>
            <p:ph sz="half" idx="1"/>
          </p:nvPr>
        </p:nvPicPr>
        <p:blipFill>
          <a:blip r:embed="rId2" cstate="print"/>
          <a:stretch>
            <a:fillRect/>
          </a:stretch>
        </p:blipFill>
        <p:spPr>
          <a:xfrm>
            <a:off x="950056" y="530225"/>
            <a:ext cx="3060826" cy="4389438"/>
          </a:xfrm>
          <a:effectLst>
            <a:glow rad="228600">
              <a:schemeClr val="accent4">
                <a:satMod val="175000"/>
                <a:alpha val="40000"/>
              </a:schemeClr>
            </a:glow>
          </a:effectLst>
        </p:spPr>
      </p:pic>
      <p:pic>
        <p:nvPicPr>
          <p:cNvPr id="8" name="Symbol zastępczy zawartości 7" descr="kościół" title="kościół"/>
          <p:cNvPicPr>
            <a:picLocks noGrp="1" noChangeAspect="1"/>
          </p:cNvPicPr>
          <p:nvPr>
            <p:ph sz="half" idx="2"/>
          </p:nvPr>
        </p:nvPicPr>
        <p:blipFill>
          <a:blip r:embed="rId3" cstate="print"/>
          <a:stretch>
            <a:fillRect/>
          </a:stretch>
        </p:blipFill>
        <p:spPr>
          <a:xfrm>
            <a:off x="4067944" y="1052736"/>
            <a:ext cx="4608511" cy="3456384"/>
          </a:xfrm>
          <a:effectLst>
            <a:glow rad="228600">
              <a:schemeClr val="accent4">
                <a:satMod val="175000"/>
                <a:alpha val="40000"/>
              </a:schemeClr>
            </a:glow>
          </a:effectLst>
        </p:spPr>
      </p:pic>
    </p:spTree>
  </p:cSld>
  <p:clrMapOvr>
    <a:masterClrMapping/>
  </p:clrMapOvr>
  <p:transition spd="med" advClick="0" advTm="25000">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395536" y="5301208"/>
            <a:ext cx="8363272" cy="1152128"/>
          </a:xfrm>
        </p:spPr>
        <p:txBody>
          <a:bodyPr>
            <a:normAutofit/>
          </a:bodyPr>
          <a:lstStyle/>
          <a:p>
            <a:pPr>
              <a:lnSpc>
                <a:spcPct val="115000"/>
              </a:lnSpc>
              <a:spcAft>
                <a:spcPts val="1000"/>
              </a:spcAft>
            </a:pPr>
            <a:r>
              <a:rPr lang="pl-PL" sz="1400" b="0" dirty="0">
                <a:solidFill>
                  <a:srgbClr val="0070C0"/>
                </a:solidFill>
                <a:effectLst>
                  <a:outerShdw blurRad="53975" dist="22860" dir="5400000" algn="tl">
                    <a:srgbClr val="000000">
                      <a:alpha val="55000"/>
                    </a:srgbClr>
                  </a:outerShdw>
                </a:effectLst>
              </a:rPr>
              <a:t>Kościół i klasztor sióstr Felicjanek w Krystynowie zlokalizowany jest przy ul. 1000-LECIA 49. Obiekt jest otwarty dla pielgrzymów codziennie, w godzinach 6,30-19,00. Msze Święte w niedzielę i święta w godzinach: </a:t>
            </a:r>
            <a:r>
              <a:rPr lang="pl-PL" sz="1400" b="0" dirty="0" smtClean="0">
                <a:solidFill>
                  <a:srgbClr val="0070C0"/>
                </a:solidFill>
                <a:effectLst>
                  <a:outerShdw blurRad="53975" dist="22860" dir="5400000" algn="tl">
                    <a:srgbClr val="000000">
                      <a:alpha val="55000"/>
                    </a:srgbClr>
                  </a:outerShdw>
                </a:effectLst>
              </a:rPr>
              <a:t>7.00, 9.00, 10.30</a:t>
            </a:r>
            <a:r>
              <a:rPr lang="pl-PL" sz="1400" b="0" dirty="0">
                <a:solidFill>
                  <a:srgbClr val="0070C0"/>
                </a:solidFill>
                <a:effectLst>
                  <a:outerShdw blurRad="53975" dist="22860" dir="5400000" algn="tl">
                    <a:srgbClr val="000000">
                      <a:alpha val="55000"/>
                    </a:srgbClr>
                  </a:outerShdw>
                </a:effectLst>
              </a:rPr>
              <a:t>, </a:t>
            </a:r>
            <a:r>
              <a:rPr lang="pl-PL" sz="1400" b="0" dirty="0" smtClean="0">
                <a:solidFill>
                  <a:srgbClr val="0070C0"/>
                </a:solidFill>
                <a:effectLst>
                  <a:outerShdw blurRad="53975" dist="22860" dir="5400000" algn="tl">
                    <a:srgbClr val="000000">
                      <a:alpha val="55000"/>
                    </a:srgbClr>
                  </a:outerShdw>
                </a:effectLst>
              </a:rPr>
              <a:t>12.00 </a:t>
            </a:r>
            <a:r>
              <a:rPr lang="pl-PL" sz="1400" b="0" dirty="0">
                <a:solidFill>
                  <a:srgbClr val="0070C0"/>
                </a:solidFill>
                <a:effectLst>
                  <a:outerShdw blurRad="53975" dist="22860" dir="5400000" algn="tl">
                    <a:srgbClr val="000000">
                      <a:alpha val="55000"/>
                    </a:srgbClr>
                  </a:outerShdw>
                </a:effectLst>
              </a:rPr>
              <a:t>(IX-VI), </a:t>
            </a:r>
            <a:r>
              <a:rPr lang="pl-PL" sz="1400" b="0" dirty="0" smtClean="0">
                <a:solidFill>
                  <a:srgbClr val="0070C0"/>
                </a:solidFill>
                <a:effectLst>
                  <a:outerShdw blurRad="53975" dist="22860" dir="5400000" algn="tl">
                    <a:srgbClr val="000000">
                      <a:alpha val="55000"/>
                    </a:srgbClr>
                  </a:outerShdw>
                </a:effectLst>
              </a:rPr>
              <a:t>16.00</a:t>
            </a:r>
            <a:r>
              <a:rPr lang="pl-PL" sz="1400" b="0" dirty="0">
                <a:solidFill>
                  <a:srgbClr val="0070C0"/>
                </a:solidFill>
                <a:effectLst>
                  <a:outerShdw blurRad="53975" dist="22860" dir="5400000" algn="tl">
                    <a:srgbClr val="000000">
                      <a:alpha val="55000"/>
                    </a:srgbClr>
                  </a:outerShdw>
                </a:effectLst>
              </a:rPr>
              <a:t>. W pozostałe dni tygodnia: </a:t>
            </a:r>
            <a:r>
              <a:rPr lang="pl-PL" sz="1400" b="0" dirty="0" smtClean="0">
                <a:solidFill>
                  <a:srgbClr val="0070C0"/>
                </a:solidFill>
                <a:effectLst>
                  <a:outerShdw blurRad="53975" dist="22860" dir="5400000" algn="tl">
                    <a:srgbClr val="000000">
                      <a:alpha val="55000"/>
                    </a:srgbClr>
                  </a:outerShdw>
                </a:effectLst>
              </a:rPr>
              <a:t>6.30</a:t>
            </a:r>
            <a:r>
              <a:rPr lang="pl-PL" sz="1400" b="0" dirty="0">
                <a:solidFill>
                  <a:srgbClr val="0070C0"/>
                </a:solidFill>
                <a:effectLst>
                  <a:outerShdw blurRad="53975" dist="22860" dir="5400000" algn="tl">
                    <a:srgbClr val="000000">
                      <a:alpha val="55000"/>
                    </a:srgbClr>
                  </a:outerShdw>
                </a:effectLst>
              </a:rPr>
              <a:t>, </a:t>
            </a:r>
            <a:r>
              <a:rPr lang="pl-PL" sz="1400" b="0" dirty="0" smtClean="0">
                <a:solidFill>
                  <a:srgbClr val="0070C0"/>
                </a:solidFill>
                <a:effectLst>
                  <a:outerShdw blurRad="53975" dist="22860" dir="5400000" algn="tl">
                    <a:srgbClr val="000000">
                      <a:alpha val="55000"/>
                    </a:srgbClr>
                  </a:outerShdw>
                </a:effectLst>
              </a:rPr>
              <a:t>18.00.</a:t>
            </a:r>
            <a:endParaRPr lang="pl-PL" sz="1200" dirty="0">
              <a:solidFill>
                <a:srgbClr val="0070C0"/>
              </a:solidFill>
            </a:endParaRPr>
          </a:p>
        </p:txBody>
      </p:sp>
      <p:sp>
        <p:nvSpPr>
          <p:cNvPr id="4" name="Symbol zastępczy zawartości 3"/>
          <p:cNvSpPr>
            <a:spLocks noGrp="1"/>
          </p:cNvSpPr>
          <p:nvPr>
            <p:ph sz="half" idx="2"/>
          </p:nvPr>
        </p:nvSpPr>
        <p:spPr>
          <a:xfrm>
            <a:off x="5220072" y="980728"/>
            <a:ext cx="3539216" cy="4266800"/>
          </a:xfrm>
        </p:spPr>
        <p:txBody>
          <a:bodyPr>
            <a:normAutofit fontScale="55000" lnSpcReduction="20000"/>
          </a:bodyPr>
          <a:lstStyle/>
          <a:p>
            <a:pPr marL="0" indent="0">
              <a:lnSpc>
                <a:spcPct val="115000"/>
              </a:lnSpc>
              <a:spcAft>
                <a:spcPts val="1000"/>
              </a:spcAft>
              <a:buNone/>
            </a:pPr>
            <a:r>
              <a:rPr lang="pl-PL" sz="2800" dirty="0">
                <a:solidFill>
                  <a:srgbClr val="000000"/>
                </a:solidFill>
              </a:rPr>
              <a:t>W dniu 25 października 1992 roku, pod przewodnictwem ks. infułata Stanisława Małysiaka</a:t>
            </a:r>
            <a:r>
              <a:rPr lang="pl-PL" sz="2800" dirty="0" smtClean="0">
                <a:solidFill>
                  <a:srgbClr val="000000"/>
                </a:solidFill>
              </a:rPr>
              <a:t>, obchodzony </a:t>
            </a:r>
            <a:r>
              <a:rPr lang="pl-PL" sz="2800" dirty="0">
                <a:solidFill>
                  <a:srgbClr val="000000"/>
                </a:solidFill>
              </a:rPr>
              <a:t>był jubileusz 100-lecia poświęcenia kamienia węgielnego pod budowę kościoła w Krystynowie. Honorowym gościem był Andrzej Potocki - wnuk fundatora kościoła. W czasie uroczystości poświęcono tablicę pamiątkową, którą umieszczono </a:t>
            </a:r>
            <a:br>
              <a:rPr lang="pl-PL" sz="2800" dirty="0">
                <a:solidFill>
                  <a:srgbClr val="000000"/>
                </a:solidFill>
              </a:rPr>
            </a:br>
            <a:r>
              <a:rPr lang="pl-PL" sz="2800" dirty="0">
                <a:solidFill>
                  <a:srgbClr val="000000"/>
                </a:solidFill>
              </a:rPr>
              <a:t>w przedsionku kościoła.</a:t>
            </a:r>
            <a:endParaRPr lang="pl-PL" sz="1600" dirty="0">
              <a:latin typeface="Calibri"/>
              <a:ea typeface="Calibri"/>
              <a:cs typeface="Times New Roman"/>
            </a:endParaRPr>
          </a:p>
          <a:p>
            <a:endParaRPr lang="pl-PL" dirty="0"/>
          </a:p>
        </p:txBody>
      </p:sp>
      <p:pic>
        <p:nvPicPr>
          <p:cNvPr id="5" name="Symbol zastępczy zawartości 4" descr="tablica w kościele" title="tablica w kościele"/>
          <p:cNvPicPr>
            <a:picLocks noGrp="1" noChangeAspect="1"/>
          </p:cNvPicPr>
          <p:nvPr>
            <p:ph sz="half" idx="1"/>
          </p:nvPr>
        </p:nvPicPr>
        <p:blipFill>
          <a:blip r:embed="rId2" cstate="print"/>
          <a:stretch>
            <a:fillRect/>
          </a:stretch>
        </p:blipFill>
        <p:spPr>
          <a:xfrm>
            <a:off x="539552" y="1124744"/>
            <a:ext cx="4537042" cy="3402782"/>
          </a:xfrm>
          <a:effectLst>
            <a:glow rad="228600">
              <a:schemeClr val="accent4">
                <a:satMod val="175000"/>
                <a:alpha val="40000"/>
              </a:schemeClr>
            </a:glow>
          </a:effectLst>
        </p:spPr>
      </p:pic>
    </p:spTree>
  </p:cSld>
  <p:clrMapOvr>
    <a:masterClrMapping/>
  </p:clrMapOvr>
  <p:transition spd="med" advClick="0" advTm="25000">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395536" y="4581128"/>
            <a:ext cx="8352928" cy="1957236"/>
          </a:xfrm>
        </p:spPr>
        <p:txBody>
          <a:bodyPr>
            <a:noAutofit/>
          </a:bodyPr>
          <a:lstStyle/>
          <a:p>
            <a:pPr>
              <a:lnSpc>
                <a:spcPct val="115000"/>
              </a:lnSpc>
              <a:spcAft>
                <a:spcPts val="1000"/>
              </a:spcAft>
            </a:pPr>
            <a:r>
              <a:rPr lang="pl-PL" sz="1200" b="0" dirty="0">
                <a:solidFill>
                  <a:srgbClr val="0070C0"/>
                </a:solidFill>
                <a:effectLst>
                  <a:outerShdw blurRad="53975" dist="22860" dir="5400000" algn="tl">
                    <a:srgbClr val="000000">
                      <a:alpha val="55000"/>
                    </a:srgbClr>
                  </a:outerShdw>
                </a:effectLst>
              </a:rPr>
              <a:t>Drogi Przyjacielu, następnym przystankiem na tym szlaku turystycznym będzie obiekt znany pod nazwą „Willa NOT” (ul. Grunwaldzka 29). Willa została wybudowana na początku XX wieku przez hr. Potockich. Pierwszym jej mieszkańcem był prof. Antoni Schimitzek, jeden z twórców AGH w Krakowie. Później służyła za mieszkanie dla kolejnych dyrektorów pobliskiej kopalni węgla kamiennego: Michała Dunajeckiego, inż. Pawła Romockiego i Zdzisława Krudzielskiego. Tuż obok "Willi NOT" usytuowany jest tzw. "Domek Ogrodnika" (ul. Grunwaldzka 29 a), pochodzący prawdopodobnie z tego samego okresu, a także zabytkowy park. Do dnia dzisiejszego widoczne są pozostałości pierwotnego założenia parkowego z początków XX wieku, w postaci zarysu alejek parkowych, schodków, punktów widokowych itp</a:t>
            </a:r>
            <a:r>
              <a:rPr lang="pl-PL" sz="1200" b="0" dirty="0" smtClean="0">
                <a:solidFill>
                  <a:srgbClr val="0070C0"/>
                </a:solidFill>
                <a:effectLst>
                  <a:outerShdw blurRad="53975" dist="22860" dir="5400000" algn="tl">
                    <a:srgbClr val="000000">
                      <a:alpha val="55000"/>
                    </a:srgbClr>
                  </a:outerShdw>
                </a:effectLst>
              </a:rPr>
              <a:t>.</a:t>
            </a:r>
            <a:br>
              <a:rPr lang="pl-PL" sz="1200" b="0" dirty="0" smtClean="0">
                <a:solidFill>
                  <a:srgbClr val="0070C0"/>
                </a:solidFill>
                <a:effectLst>
                  <a:outerShdw blurRad="53975" dist="22860" dir="5400000" algn="tl">
                    <a:srgbClr val="000000">
                      <a:alpha val="55000"/>
                    </a:srgbClr>
                  </a:outerShdw>
                </a:effectLst>
              </a:rPr>
            </a:br>
            <a:endParaRPr lang="pl-PL" sz="1200" b="0" dirty="0"/>
          </a:p>
        </p:txBody>
      </p:sp>
      <p:pic>
        <p:nvPicPr>
          <p:cNvPr id="12" name="Symbol zastępczy zawartości 11" title="Willa Not "/>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9552" y="476672"/>
            <a:ext cx="7876032" cy="3712464"/>
          </a:xfrm>
        </p:spPr>
      </p:pic>
    </p:spTree>
  </p:cSld>
  <p:clrMapOvr>
    <a:masterClrMapping/>
  </p:clrMapOvr>
  <p:transition spd="med" advClick="0" advTm="30000">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395536" y="4149080"/>
            <a:ext cx="8338231" cy="2308684"/>
          </a:xfrm>
        </p:spPr>
        <p:txBody>
          <a:bodyPr>
            <a:normAutofit fontScale="90000"/>
          </a:bodyPr>
          <a:lstStyle/>
          <a:p>
            <a:pPr>
              <a:lnSpc>
                <a:spcPct val="115000"/>
              </a:lnSpc>
              <a:spcAft>
                <a:spcPts val="1000"/>
              </a:spcAft>
            </a:pPr>
            <a:r>
              <a:rPr lang="pl-PL" sz="1200" b="0" dirty="0">
                <a:solidFill>
                  <a:srgbClr val="0070C0"/>
                </a:solidFill>
                <a:effectLst>
                  <a:outerShdw blurRad="53975" dist="22860" dir="5400000" algn="tl">
                    <a:srgbClr val="000000">
                      <a:alpha val="55000"/>
                    </a:srgbClr>
                  </a:outerShdw>
                </a:effectLst>
              </a:rPr>
              <a:t>Jeden z przedwojennych mieszkańców tego budynku, Zdzisław Krudzielski, w swoich wspomnieniach opisuje willę jako bardzo wygodne mieszkanie: z dwiema łazienkami, wysokimi i suchymi piwnicami, w których można było przechowywać wino i odzież. Natomiast synowie dyrektora Pawła Romockiego – Andrzej i Jan – wspominali kilkuletni pobyt na terenie Sierszy jako okres bardzo szczęśliwego dzieciństwa. Podczas II wojny światowej Andrzej i Jan Romoccy uczestniczyli w akcjach Małego Sabotażu oraz Wielkiej Dywersji, będąc członkami Szarych Szeregów (AK), a gdy wybuchło Powstanie Warszawskie, wzięli w nim czynny udział - co przypłacili życiem. Obydwaj bracia Romoccy spoczywają na Powązkach w Warszawie, w kwaterze żołnierzy „Parasola”. Po drugiej wojnie światowej w willi umieszczono przedszkole, działające tam do 1960 r. Następnie willę zajęło Stowarzyszenie Inżynierów i Techników Górnictwa, przy którym powstała Naczelna Organizacja Techniczna - stąd nazwa potoczna „Willa NOT” funkcjonująca do dzisiaj. Od 1984 roku w willi ma swoją siedzibę Dom Kultury.</a:t>
            </a:r>
            <a:r>
              <a:rPr lang="pl-PL" sz="1200" b="0" dirty="0">
                <a:effectLst/>
                <a:latin typeface="Calibri"/>
                <a:ea typeface="Calibri"/>
                <a:cs typeface="Times New Roman"/>
              </a:rPr>
              <a:t/>
            </a:r>
            <a:br>
              <a:rPr lang="pl-PL" sz="1200" b="0" dirty="0">
                <a:effectLst/>
                <a:latin typeface="Calibri"/>
                <a:ea typeface="Calibri"/>
                <a:cs typeface="Times New Roman"/>
              </a:rPr>
            </a:br>
            <a:endParaRPr lang="pl-PL" sz="1200" b="0" dirty="0"/>
          </a:p>
        </p:txBody>
      </p:sp>
      <p:pic>
        <p:nvPicPr>
          <p:cNvPr id="5" name="Symbol zastępczy zawartości 4" descr="willa not" title="willa not"/>
          <p:cNvPicPr>
            <a:picLocks noGrp="1" noChangeAspect="1"/>
          </p:cNvPicPr>
          <p:nvPr>
            <p:ph sz="half" idx="1"/>
          </p:nvPr>
        </p:nvPicPr>
        <p:blipFill>
          <a:blip r:embed="rId2" cstate="print"/>
          <a:stretch>
            <a:fillRect/>
          </a:stretch>
        </p:blipFill>
        <p:spPr>
          <a:xfrm>
            <a:off x="539552" y="548680"/>
            <a:ext cx="4955126" cy="3168352"/>
          </a:xfrm>
          <a:effectLst>
            <a:glow rad="228600">
              <a:schemeClr val="accent4">
                <a:satMod val="175000"/>
                <a:alpha val="40000"/>
              </a:schemeClr>
            </a:glow>
          </a:effectLst>
        </p:spPr>
      </p:pic>
      <p:pic>
        <p:nvPicPr>
          <p:cNvPr id="6" name="Symbol zastępczy zawartości 5" descr="willa not" title="willa not"/>
          <p:cNvPicPr>
            <a:picLocks noGrp="1" noChangeAspect="1"/>
          </p:cNvPicPr>
          <p:nvPr>
            <p:ph sz="half" idx="2"/>
          </p:nvPr>
        </p:nvPicPr>
        <p:blipFill>
          <a:blip r:embed="rId3" cstate="print"/>
          <a:stretch>
            <a:fillRect/>
          </a:stretch>
        </p:blipFill>
        <p:spPr>
          <a:xfrm>
            <a:off x="5580112" y="620688"/>
            <a:ext cx="3039450" cy="1944216"/>
          </a:xfrm>
          <a:effectLst>
            <a:glow rad="228600">
              <a:schemeClr val="accent4">
                <a:satMod val="175000"/>
                <a:alpha val="40000"/>
              </a:schemeClr>
            </a:glow>
          </a:effectLst>
        </p:spPr>
      </p:pic>
    </p:spTree>
  </p:cSld>
  <p:clrMapOvr>
    <a:masterClrMapping/>
  </p:clrMapOvr>
  <p:transition spd="med" advClick="0" advTm="40000">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467544" y="5013176"/>
            <a:ext cx="8219256" cy="1368152"/>
          </a:xfrm>
        </p:spPr>
        <p:txBody>
          <a:bodyPr>
            <a:normAutofit fontScale="90000"/>
          </a:bodyPr>
          <a:lstStyle/>
          <a:p>
            <a:pPr algn="just"/>
            <a:r>
              <a:rPr lang="pl-PL" sz="1200" b="0" dirty="0" smtClean="0">
                <a:solidFill>
                  <a:srgbClr val="0070C0"/>
                </a:solidFill>
              </a:rPr>
              <a:t>Na koniec wędrówki tym szlakiem proponuję Ci obejrzenie kaplicy w Sierszy, znajdującej się pośrodku osiedla przy ulicy Chrzanowskiej (będziesz musiał trochę podejść od przystanku autobusowego). Kaplica z pocz. XIX wieku, kryta drewnianym gontem. Gont to drewniany materiał do wykonywania pokryć dachowych. Jest to deseczka z drewna iglastego, o przekroju klina, z wpustem wzdłuż szerszej krawędzi, łączona poprzez wsunięcie jednej deseczki w drugą. Prawdopodobnie jest to ostatnia kryta gontem kaplica w gminie Trzebinia. Nad drzwiami wejściowymi dwie nisze (usytuowane jedna pod drugą), w których znajdują się figury świętych.</a:t>
            </a:r>
            <a:endParaRPr lang="pl-PL" sz="1200" b="0" dirty="0">
              <a:solidFill>
                <a:srgbClr val="0070C0"/>
              </a:solidFill>
            </a:endParaRPr>
          </a:p>
        </p:txBody>
      </p:sp>
      <p:pic>
        <p:nvPicPr>
          <p:cNvPr id="5" name="Symbol zastępczy zawartości 4" descr="kapliczka" title="kapliczka"/>
          <p:cNvPicPr>
            <a:picLocks noGrp="1" noChangeAspect="1"/>
          </p:cNvPicPr>
          <p:nvPr>
            <p:ph sz="half" idx="1"/>
          </p:nvPr>
        </p:nvPicPr>
        <p:blipFill>
          <a:blip r:embed="rId2" cstate="print"/>
          <a:stretch>
            <a:fillRect/>
          </a:stretch>
        </p:blipFill>
        <p:spPr>
          <a:xfrm>
            <a:off x="1115617" y="692696"/>
            <a:ext cx="3240360" cy="4320480"/>
          </a:xfrm>
          <a:effectLst>
            <a:glow rad="228600">
              <a:schemeClr val="accent4">
                <a:satMod val="175000"/>
                <a:alpha val="40000"/>
              </a:schemeClr>
            </a:glow>
          </a:effectLst>
        </p:spPr>
      </p:pic>
      <p:pic>
        <p:nvPicPr>
          <p:cNvPr id="6" name="Symbol zastępczy zawartości 5" descr="kapliczka" title="kapliczka"/>
          <p:cNvPicPr>
            <a:picLocks noGrp="1" noChangeAspect="1"/>
          </p:cNvPicPr>
          <p:nvPr>
            <p:ph sz="half" idx="2"/>
          </p:nvPr>
        </p:nvPicPr>
        <p:blipFill>
          <a:blip r:embed="rId3" cstate="print"/>
          <a:stretch>
            <a:fillRect/>
          </a:stretch>
        </p:blipFill>
        <p:spPr>
          <a:xfrm>
            <a:off x="5004048" y="740701"/>
            <a:ext cx="3219451" cy="4292601"/>
          </a:xfrm>
          <a:effectLst>
            <a:glow rad="228600">
              <a:schemeClr val="accent4">
                <a:satMod val="175000"/>
                <a:alpha val="40000"/>
              </a:schemeClr>
            </a:glow>
          </a:effectLst>
        </p:spPr>
      </p:pic>
    </p:spTree>
  </p:cSld>
  <p:clrMapOvr>
    <a:masterClrMapping/>
  </p:clrMapOvr>
  <p:transition spd="med" advClick="0" advTm="30000">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just"/>
            <a:r>
              <a:rPr lang="pl-PL" sz="1200" b="0" dirty="0" smtClean="0">
                <a:solidFill>
                  <a:srgbClr val="0070C0"/>
                </a:solidFill>
              </a:rPr>
              <a:t>Idąc dalej ulicą Piłsudskiego w kierunku Rynku przechodzisz Szanowny Wędrowcze obok jednych </a:t>
            </a:r>
            <a:br>
              <a:rPr lang="pl-PL" sz="1200" b="0" dirty="0" smtClean="0">
                <a:solidFill>
                  <a:srgbClr val="0070C0"/>
                </a:solidFill>
              </a:rPr>
            </a:br>
            <a:r>
              <a:rPr lang="pl-PL" sz="1200" b="0" dirty="0" smtClean="0">
                <a:solidFill>
                  <a:srgbClr val="0070C0"/>
                </a:solidFill>
              </a:rPr>
              <a:t>z najstarszych trzebińskich budynków – dawnej poczty (obecnie budynek mieszkalny) i dawnej szkoły (obecnie siedziba banku).</a:t>
            </a:r>
            <a:endParaRPr lang="pl-PL" sz="1200" b="0" dirty="0">
              <a:solidFill>
                <a:srgbClr val="0070C0"/>
              </a:solidFill>
            </a:endParaRPr>
          </a:p>
        </p:txBody>
      </p:sp>
      <p:pic>
        <p:nvPicPr>
          <p:cNvPr id="5" name="Symbol zastępczy zawartości 4" descr="budynek dawnej poczty" title="budynek dawnej poczty"/>
          <p:cNvPicPr>
            <a:picLocks noGrp="1" noChangeAspect="1"/>
          </p:cNvPicPr>
          <p:nvPr>
            <p:ph idx="1"/>
          </p:nvPr>
        </p:nvPicPr>
        <p:blipFill>
          <a:blip r:embed="rId2" cstate="print"/>
          <a:stretch>
            <a:fillRect/>
          </a:stretch>
        </p:blipFill>
        <p:spPr>
          <a:xfrm>
            <a:off x="539552" y="2780928"/>
            <a:ext cx="6192982" cy="2419004"/>
          </a:xfrm>
          <a:effectLst>
            <a:glow rad="228600">
              <a:schemeClr val="accent1">
                <a:satMod val="175000"/>
                <a:alpha val="40000"/>
              </a:schemeClr>
            </a:glow>
          </a:effectLst>
        </p:spPr>
      </p:pic>
      <p:pic>
        <p:nvPicPr>
          <p:cNvPr id="9" name="Symbol zastępczy zawartości 8" descr="krasnoludek" title="krasnoludek"/>
          <p:cNvPicPr>
            <a:picLocks noGrp="1" noChangeAspect="1"/>
          </p:cNvPicPr>
          <p:nvPr>
            <p:ph sz="half" idx="4294967295"/>
          </p:nvPr>
        </p:nvPicPr>
        <p:blipFill>
          <a:blip r:embed="rId3" cstate="print"/>
          <a:stretch>
            <a:fillRect/>
          </a:stretch>
        </p:blipFill>
        <p:spPr>
          <a:xfrm>
            <a:off x="3995936" y="548680"/>
            <a:ext cx="4608513" cy="2144712"/>
          </a:xfrm>
          <a:effectLst>
            <a:glow rad="228600">
              <a:schemeClr val="accent1">
                <a:satMod val="175000"/>
                <a:alpha val="40000"/>
              </a:schemeClr>
            </a:glow>
          </a:effectLst>
        </p:spPr>
      </p:pic>
    </p:spTree>
  </p:cSld>
  <p:clrMapOvr>
    <a:masterClrMapping/>
  </p:clrMapOvr>
  <p:transition spd="med" advClick="0" advTm="16000">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 name="Tytuł 4"/>
          <p:cNvSpPr>
            <a:spLocks noGrp="1"/>
          </p:cNvSpPr>
          <p:nvPr>
            <p:ph type="title"/>
          </p:nvPr>
        </p:nvSpPr>
        <p:spPr>
          <a:xfrm>
            <a:off x="4427984" y="692696"/>
            <a:ext cx="2858464" cy="504056"/>
          </a:xfrm>
        </p:spPr>
        <p:txBody>
          <a:bodyPr/>
          <a:lstStyle/>
          <a:p>
            <a:pPr algn="ctr"/>
            <a:r>
              <a:rPr lang="pl-PL" dirty="0" smtClean="0">
                <a:solidFill>
                  <a:srgbClr val="FF0000"/>
                </a:solidFill>
              </a:rPr>
              <a:t>Trasa 3</a:t>
            </a:r>
            <a:endParaRPr lang="pl-PL" dirty="0">
              <a:solidFill>
                <a:srgbClr val="FF0000"/>
              </a:solidFill>
            </a:endParaRPr>
          </a:p>
        </p:txBody>
      </p:sp>
      <p:sp>
        <p:nvSpPr>
          <p:cNvPr id="6" name="Symbol zastępczy tekstu 5"/>
          <p:cNvSpPr>
            <a:spLocks noGrp="1"/>
          </p:cNvSpPr>
          <p:nvPr>
            <p:ph type="body" idx="2"/>
          </p:nvPr>
        </p:nvSpPr>
        <p:spPr>
          <a:xfrm>
            <a:off x="4860032" y="1268760"/>
            <a:ext cx="3650615" cy="4385154"/>
          </a:xfrm>
        </p:spPr>
        <p:txBody>
          <a:bodyPr/>
          <a:lstStyle/>
          <a:p>
            <a:pPr marL="18415" marR="18415">
              <a:lnSpc>
                <a:spcPct val="115000"/>
              </a:lnSpc>
              <a:spcAft>
                <a:spcPts val="0"/>
              </a:spcAft>
            </a:pPr>
            <a:endParaRPr lang="pl-PL" b="1" dirty="0" smtClean="0">
              <a:solidFill>
                <a:srgbClr val="000000"/>
              </a:solidFill>
            </a:endParaRPr>
          </a:p>
          <a:p>
            <a:pPr marL="18415" marR="18415">
              <a:lnSpc>
                <a:spcPct val="115000"/>
              </a:lnSpc>
              <a:spcAft>
                <a:spcPts val="0"/>
              </a:spcAft>
            </a:pPr>
            <a:endParaRPr lang="pl-PL" b="1" dirty="0">
              <a:solidFill>
                <a:srgbClr val="000000"/>
              </a:solidFill>
            </a:endParaRPr>
          </a:p>
          <a:p>
            <a:pPr marL="18415" marR="18415">
              <a:lnSpc>
                <a:spcPct val="115000"/>
              </a:lnSpc>
              <a:spcAft>
                <a:spcPts val="0"/>
              </a:spcAft>
            </a:pPr>
            <a:r>
              <a:rPr lang="pl-PL" b="1" dirty="0" smtClean="0">
                <a:solidFill>
                  <a:srgbClr val="000000"/>
                </a:solidFill>
              </a:rPr>
              <a:t>Mały </a:t>
            </a:r>
            <a:r>
              <a:rPr lang="pl-PL" b="1" dirty="0">
                <a:solidFill>
                  <a:srgbClr val="000000"/>
                </a:solidFill>
              </a:rPr>
              <a:t>Rynek – Płoki</a:t>
            </a:r>
            <a:endParaRPr lang="pl-PL" sz="1100" dirty="0">
              <a:latin typeface="Calibri"/>
              <a:ea typeface="Calibri"/>
              <a:cs typeface="Times New Roman"/>
            </a:endParaRPr>
          </a:p>
          <a:p>
            <a:pPr marL="18415" marR="18415">
              <a:lnSpc>
                <a:spcPct val="115000"/>
              </a:lnSpc>
              <a:spcAft>
                <a:spcPts val="0"/>
              </a:spcAft>
            </a:pPr>
            <a:r>
              <a:rPr lang="pl-PL" dirty="0">
                <a:solidFill>
                  <a:srgbClr val="000000"/>
                </a:solidFill>
              </a:rPr>
              <a:t>Drogi Młody Turysto ! </a:t>
            </a:r>
            <a:endParaRPr lang="pl-PL" sz="1100" dirty="0">
              <a:latin typeface="Calibri"/>
              <a:ea typeface="Calibri"/>
              <a:cs typeface="Times New Roman"/>
            </a:endParaRPr>
          </a:p>
          <a:p>
            <a:pPr>
              <a:lnSpc>
                <a:spcPct val="115000"/>
              </a:lnSpc>
              <a:spcAft>
                <a:spcPts val="1000"/>
              </a:spcAft>
            </a:pPr>
            <a:r>
              <a:rPr lang="pl-PL" dirty="0">
                <a:solidFill>
                  <a:srgbClr val="000000"/>
                </a:solidFill>
              </a:rPr>
              <a:t>Do Płok najlepiej dotrzeć linią BUS, która kursuje mniej więcej co godzinę (przystanki w Trzebini: przy PKP i Małym Rynku) - przystanek końcowy: Płoki - Centrum</a:t>
            </a:r>
            <a:endParaRPr lang="pl-PL" sz="1100" dirty="0">
              <a:latin typeface="Calibri"/>
              <a:ea typeface="Calibri"/>
              <a:cs typeface="Times New Roman"/>
            </a:endParaRPr>
          </a:p>
          <a:p>
            <a:r>
              <a:rPr lang="pl-PL" dirty="0" smtClean="0"/>
              <a:t/>
            </a:r>
            <a:br>
              <a:rPr lang="pl-PL" dirty="0" smtClean="0"/>
            </a:br>
            <a:r>
              <a:rPr lang="pl-PL" dirty="0" smtClean="0"/>
              <a:t/>
            </a:r>
            <a:br>
              <a:rPr lang="pl-PL" dirty="0" smtClean="0"/>
            </a:br>
            <a:r>
              <a:rPr lang="pl-PL" dirty="0" smtClean="0"/>
              <a:t/>
            </a:r>
            <a:br>
              <a:rPr lang="pl-PL" dirty="0" smtClean="0"/>
            </a:br>
            <a:endParaRPr lang="pl-PL" b="1" dirty="0"/>
          </a:p>
        </p:txBody>
      </p:sp>
      <p:pic>
        <p:nvPicPr>
          <p:cNvPr id="1026" name="Picture 2" descr="grafika z dziećmi" title="grafika z dziećmi"/>
          <p:cNvPicPr>
            <a:picLocks noGrp="1" noChangeAspect="1" noChangeArrowheads="1"/>
          </p:cNvPicPr>
          <p:nvPr>
            <p:ph sz="half" idx="1"/>
          </p:nvPr>
        </p:nvPicPr>
        <p:blipFill>
          <a:blip r:embed="rId2" cstate="print"/>
          <a:stretch>
            <a:fillRect/>
          </a:stretch>
        </p:blipFill>
        <p:spPr bwMode="auto">
          <a:xfrm>
            <a:off x="1043608" y="1340768"/>
            <a:ext cx="2359681" cy="3600000"/>
          </a:xfrm>
          <a:prstGeom prst="rect">
            <a:avLst/>
          </a:prstGeom>
          <a:noFill/>
        </p:spPr>
      </p:pic>
    </p:spTree>
  </p:cSld>
  <p:clrMapOvr>
    <a:masterClrMapping/>
  </p:clrMapOvr>
  <p:transition spd="med" advClick="0" advTm="20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4644008" y="476672"/>
            <a:ext cx="3995228" cy="648072"/>
          </a:xfrm>
        </p:spPr>
        <p:txBody>
          <a:bodyPr>
            <a:normAutofit/>
          </a:bodyPr>
          <a:lstStyle/>
          <a:p>
            <a:r>
              <a:rPr lang="pl-PL" sz="1400" dirty="0" smtClean="0">
                <a:solidFill>
                  <a:srgbClr val="FF0000"/>
                </a:solidFill>
              </a:rPr>
              <a:t>Cudowny obraz Matki Boskiej </a:t>
            </a:r>
            <a:br>
              <a:rPr lang="pl-PL" sz="1400" dirty="0" smtClean="0">
                <a:solidFill>
                  <a:srgbClr val="FF0000"/>
                </a:solidFill>
              </a:rPr>
            </a:br>
            <a:r>
              <a:rPr lang="pl-PL" sz="1400" dirty="0" smtClean="0">
                <a:solidFill>
                  <a:srgbClr val="FF0000"/>
                </a:solidFill>
              </a:rPr>
              <a:t>Patronki Robotników</a:t>
            </a:r>
            <a:endParaRPr lang="pl-PL" sz="1400" dirty="0">
              <a:solidFill>
                <a:srgbClr val="FF0000"/>
              </a:solidFill>
            </a:endParaRPr>
          </a:p>
        </p:txBody>
      </p:sp>
      <p:sp>
        <p:nvSpPr>
          <p:cNvPr id="3" name="Symbol zastępczy tekstu 2"/>
          <p:cNvSpPr>
            <a:spLocks noGrp="1"/>
          </p:cNvSpPr>
          <p:nvPr>
            <p:ph type="body" idx="2"/>
          </p:nvPr>
        </p:nvSpPr>
        <p:spPr>
          <a:xfrm>
            <a:off x="4716016" y="1196752"/>
            <a:ext cx="4032448" cy="5112568"/>
          </a:xfrm>
        </p:spPr>
        <p:txBody>
          <a:bodyPr>
            <a:normAutofit fontScale="85000" lnSpcReduction="20000"/>
          </a:bodyPr>
          <a:lstStyle/>
          <a:p>
            <a:pPr marL="18415" marR="18415">
              <a:lnSpc>
                <a:spcPct val="115000"/>
              </a:lnSpc>
              <a:spcAft>
                <a:spcPts val="0"/>
              </a:spcAft>
            </a:pPr>
            <a:r>
              <a:rPr lang="pl-PL" dirty="0">
                <a:solidFill>
                  <a:srgbClr val="000000"/>
                </a:solidFill>
              </a:rPr>
              <a:t>Wizytę w Płokach powinieneś zacząć od Sanktuarium Maryjnego. Najlepiej trafić tam jakieś pół godziny przed Mszą Świętą, aby mieć pewność, że kościół będzie otwarty. Msze święte w Płokach: w niedziele: 7.30, 11.00, 18.00 (cz. zimowy 17.00) w dni powszednie 7.00, 18.00 (cz. zimowy 17.00). Zwiedzanie zorganizowanych grup po uzgodnieniu – telefon: 32 613 71 63.</a:t>
            </a:r>
            <a:endParaRPr lang="pl-PL" sz="1200" dirty="0">
              <a:latin typeface="Calibri"/>
              <a:ea typeface="Calibri"/>
              <a:cs typeface="Times New Roman"/>
            </a:endParaRPr>
          </a:p>
          <a:p>
            <a:pPr marL="18415" marR="18415">
              <a:lnSpc>
                <a:spcPct val="115000"/>
              </a:lnSpc>
              <a:spcAft>
                <a:spcPts val="0"/>
              </a:spcAft>
            </a:pPr>
            <a:r>
              <a:rPr lang="pl-PL" dirty="0">
                <a:solidFill>
                  <a:srgbClr val="000000"/>
                </a:solidFill>
              </a:rPr>
              <a:t>Aby dotrzeć do kościoła będziesz musiał pokonać wiele schodów, gdyż sanktuarium wzniesiono na skalistym wzgórzu, zwanym Zagajnik. Wizerunek Płockiej Bogarodzicy należy do krakowskiej szkoły malarstwa z II poł. XV w. Wizerunek Madonny, nieznanego autora, ma dużą wartość artystyczną i jest jednym z najstarszych obrazów Matki Bożej w Polsce. Przedstawia Bogarodzicę w półpostaci z dzieciątkiem Jezus na lewym ramieniu. Malowany jest techniką temperową na desce z lipowego drewna wielkości 65 x 93 cm. Parafię w Płokach erygowano w roku 1314, z nadania Jakuba Ligęzy. Obecnie jednak wierni modlą się już w kościele zbudowanym w latach 1949-1951. Prawdopodobnie jest to trzecia z kolei świątynia wzniesiona na tym wzgórzu. Odpust w parafii Płoki przypada w dniu 8 września.</a:t>
            </a:r>
            <a:endParaRPr lang="pl-PL" sz="1200" dirty="0">
              <a:latin typeface="Calibri"/>
              <a:ea typeface="Calibri"/>
              <a:cs typeface="Times New Roman"/>
            </a:endParaRPr>
          </a:p>
          <a:p>
            <a:endParaRPr lang="pl-PL" dirty="0"/>
          </a:p>
        </p:txBody>
      </p:sp>
      <p:pic>
        <p:nvPicPr>
          <p:cNvPr id="6" name="Symbol zastępczy zawartości 5" title="Cudowny obraz Matki Boskiej Patronki Robotników"/>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11560" y="1124744"/>
            <a:ext cx="3962400" cy="4037610"/>
          </a:xfrm>
        </p:spPr>
      </p:pic>
    </p:spTree>
  </p:cSld>
  <p:clrMapOvr>
    <a:masterClrMapping/>
  </p:clrMapOvr>
  <p:transition spd="med" advClick="0" advTm="40000">
    <p:dissolv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5148064" y="692696"/>
            <a:ext cx="3362520" cy="755104"/>
          </a:xfrm>
        </p:spPr>
        <p:txBody>
          <a:bodyPr>
            <a:normAutofit fontScale="90000"/>
          </a:bodyPr>
          <a:lstStyle/>
          <a:p>
            <a:r>
              <a:rPr lang="pl-PL" dirty="0" smtClean="0">
                <a:solidFill>
                  <a:srgbClr val="FF0000"/>
                </a:solidFill>
              </a:rPr>
              <a:t>Kult Sługi Bożego </a:t>
            </a:r>
            <a:br>
              <a:rPr lang="pl-PL" dirty="0" smtClean="0">
                <a:solidFill>
                  <a:srgbClr val="FF0000"/>
                </a:solidFill>
              </a:rPr>
            </a:br>
            <a:r>
              <a:rPr lang="pl-PL" dirty="0" smtClean="0">
                <a:solidFill>
                  <a:srgbClr val="FF0000"/>
                </a:solidFill>
              </a:rPr>
              <a:t>ks. Michała Rapacza </a:t>
            </a:r>
            <a:endParaRPr lang="pl-PL" dirty="0">
              <a:solidFill>
                <a:srgbClr val="FF0000"/>
              </a:solidFill>
            </a:endParaRPr>
          </a:p>
        </p:txBody>
      </p:sp>
      <p:sp>
        <p:nvSpPr>
          <p:cNvPr id="3" name="Symbol zastępczy tekstu 2"/>
          <p:cNvSpPr>
            <a:spLocks noGrp="1"/>
          </p:cNvSpPr>
          <p:nvPr>
            <p:ph type="body" idx="2"/>
          </p:nvPr>
        </p:nvSpPr>
        <p:spPr>
          <a:xfrm>
            <a:off x="5004048" y="1484784"/>
            <a:ext cx="3672408" cy="4968552"/>
          </a:xfrm>
        </p:spPr>
        <p:txBody>
          <a:bodyPr>
            <a:normAutofit fontScale="55000" lnSpcReduction="20000"/>
          </a:bodyPr>
          <a:lstStyle/>
          <a:p>
            <a:pPr marL="18415" marR="18415">
              <a:lnSpc>
                <a:spcPct val="115000"/>
              </a:lnSpc>
              <a:spcAft>
                <a:spcPts val="0"/>
              </a:spcAft>
            </a:pPr>
            <a:r>
              <a:rPr lang="pl-PL" sz="2000" b="1" dirty="0">
                <a:solidFill>
                  <a:srgbClr val="000000"/>
                </a:solidFill>
              </a:rPr>
              <a:t>Przy kościele można odwiedzić miejsca kultu związane z osobą Sługi Bożego ks. Michała Rapacza – męczennika za wiarę – o którego wyniesienie na ołtarze modlą się parafianie i pątnicy: grób (przy zewnętrznej ścianie prezbiterium kościoła),miejsce śmierci (na fotografii – dojście od strony kościoła ulicą Źródlaną</a:t>
            </a:r>
            <a:r>
              <a:rPr lang="pl-PL" sz="2000" b="1" dirty="0" smtClean="0">
                <a:solidFill>
                  <a:srgbClr val="000000"/>
                </a:solidFill>
              </a:rPr>
              <a:t>).</a:t>
            </a:r>
          </a:p>
          <a:p>
            <a:pPr marL="18415" marR="18415">
              <a:lnSpc>
                <a:spcPct val="115000"/>
              </a:lnSpc>
              <a:spcAft>
                <a:spcPts val="0"/>
              </a:spcAft>
            </a:pPr>
            <a:r>
              <a:rPr lang="pl-PL" sz="2000" b="1" dirty="0" smtClean="0">
                <a:solidFill>
                  <a:srgbClr val="000000"/>
                </a:solidFill>
              </a:rPr>
              <a:t> </a:t>
            </a:r>
            <a:endParaRPr lang="pl-PL" sz="1600" dirty="0">
              <a:latin typeface="Calibri"/>
              <a:ea typeface="Calibri"/>
              <a:cs typeface="Times New Roman"/>
            </a:endParaRPr>
          </a:p>
          <a:p>
            <a:pPr marL="18415" marR="18415">
              <a:lnSpc>
                <a:spcPct val="115000"/>
              </a:lnSpc>
              <a:spcAft>
                <a:spcPts val="0"/>
              </a:spcAft>
            </a:pPr>
            <a:r>
              <a:rPr lang="pl-PL" sz="1800" u="sng" dirty="0">
                <a:solidFill>
                  <a:srgbClr val="000000"/>
                </a:solidFill>
              </a:rPr>
              <a:t>Męczeństwo ks. Michała Rapacza</a:t>
            </a:r>
            <a:endParaRPr lang="pl-PL" sz="1600" dirty="0">
              <a:latin typeface="Calibri"/>
              <a:ea typeface="Calibri"/>
              <a:cs typeface="Times New Roman"/>
            </a:endParaRPr>
          </a:p>
          <a:p>
            <a:pPr marL="18415" marR="18415">
              <a:lnSpc>
                <a:spcPct val="115000"/>
              </a:lnSpc>
              <a:spcAft>
                <a:spcPts val="0"/>
              </a:spcAft>
            </a:pPr>
            <a:r>
              <a:rPr lang="pl-PL" sz="1200" b="1" dirty="0">
                <a:solidFill>
                  <a:srgbClr val="000000"/>
                </a:solidFill>
              </a:rPr>
              <a:t> </a:t>
            </a:r>
            <a:endParaRPr lang="pl-PL" sz="1600" dirty="0">
              <a:latin typeface="Calibri"/>
              <a:ea typeface="Calibri"/>
              <a:cs typeface="Times New Roman"/>
            </a:endParaRPr>
          </a:p>
          <a:p>
            <a:pPr marL="18415" marR="18415">
              <a:lnSpc>
                <a:spcPct val="115000"/>
              </a:lnSpc>
              <a:spcAft>
                <a:spcPts val="0"/>
              </a:spcAft>
            </a:pPr>
            <a:r>
              <a:rPr lang="pl-PL" sz="1800" dirty="0">
                <a:solidFill>
                  <a:srgbClr val="000000"/>
                </a:solidFill>
              </a:rPr>
              <a:t>11 maja 1946 r., tuż przed północą, do mieszkania ks. Rapacza zapukała grupa kilkunastu uzbrojonych mężczyzn, podających się za partyzantów. Po wejściu zamknęli siostrę kapłana w oddzielnym pokoju, jego zaś wyprowadzili. Wg relacji księdza Leona Bzowskiego: "Bandyci zaprowadzili ks. Michała do lasku jeden z nich uderzył go w tył głowy tępym narzędziem, drugi zaś oddał strzał w głowę na wysokości oczu, z boku. Oszołomiony i zraniony ks. Michał runął na ziemię, ponieważ jeszcze żył, oddano drugi strzał z bliska w samo czoło tak, że czaszka została zgruchotana. Zwłoki ks. Michała znaleźli pasterze już rano ok. godz. 7.30 (12 maja 1946 r.), kiedy pędzili bydło na pastwisko".</a:t>
            </a:r>
            <a:endParaRPr lang="pl-PL" sz="1600" dirty="0">
              <a:latin typeface="Calibri"/>
              <a:ea typeface="Calibri"/>
              <a:cs typeface="Times New Roman"/>
            </a:endParaRPr>
          </a:p>
          <a:p>
            <a:endParaRPr lang="pl-PL" sz="1700" dirty="0"/>
          </a:p>
        </p:txBody>
      </p:sp>
      <p:pic>
        <p:nvPicPr>
          <p:cNvPr id="5" name="Symbol zastępczy zawartości 4" descr="krzyż" title="krzyż"/>
          <p:cNvPicPr>
            <a:picLocks noGrp="1" noChangeAspect="1"/>
          </p:cNvPicPr>
          <p:nvPr>
            <p:ph sz="half" idx="1"/>
          </p:nvPr>
        </p:nvPicPr>
        <p:blipFill>
          <a:blip r:embed="rId2" cstate="print"/>
          <a:stretch>
            <a:fillRect/>
          </a:stretch>
        </p:blipFill>
        <p:spPr>
          <a:xfrm>
            <a:off x="1141220" y="764704"/>
            <a:ext cx="3690811" cy="4824536"/>
          </a:xfrm>
          <a:effectLst>
            <a:glow rad="101600">
              <a:srgbClr val="FF0000">
                <a:alpha val="60000"/>
              </a:srgbClr>
            </a:glow>
          </a:effectLst>
        </p:spPr>
      </p:pic>
    </p:spTree>
  </p:cSld>
  <p:clrMapOvr>
    <a:masterClrMapping/>
  </p:clrMapOvr>
  <p:transition spd="med" advClick="0" advTm="40000">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 name="Tytuł 4"/>
          <p:cNvSpPr>
            <a:spLocks noGrp="1"/>
          </p:cNvSpPr>
          <p:nvPr>
            <p:ph type="title"/>
          </p:nvPr>
        </p:nvSpPr>
        <p:spPr>
          <a:xfrm>
            <a:off x="323528" y="3573016"/>
            <a:ext cx="8317552" cy="3155894"/>
          </a:xfrm>
        </p:spPr>
        <p:txBody>
          <a:bodyPr>
            <a:normAutofit fontScale="90000"/>
          </a:bodyPr>
          <a:lstStyle/>
          <a:p>
            <a:pPr>
              <a:lnSpc>
                <a:spcPct val="115000"/>
              </a:lnSpc>
              <a:spcAft>
                <a:spcPts val="1000"/>
              </a:spcAft>
              <a:tabLst>
                <a:tab pos="4491355" algn="l"/>
              </a:tabLst>
            </a:pPr>
            <a:r>
              <a:rPr lang="pl-PL" sz="1200" b="0" dirty="0">
                <a:solidFill>
                  <a:srgbClr val="0070C0"/>
                </a:solidFill>
                <a:effectLst>
                  <a:outerShdw blurRad="53975" dist="22860" dir="5400000" algn="tl">
                    <a:srgbClr val="000000">
                      <a:alpha val="55000"/>
                    </a:srgbClr>
                  </a:outerShdw>
                </a:effectLst>
              </a:rPr>
              <a:t>Drogi Przyjacielu, spacerując po Płokach możesz natrafić na dwa zabytki będące w ruinie - budynek d. huty żelaza z 1870 r. oraz dwór Potockich (niegdyś właścicieli wsi) wybudowany w połowie XIX w. Te obiekty możesz podziwiać  tylko z daleka - nie wchodź na mury, ani też do środka tych budowli, bo mogą grozić zawaleniem.</a:t>
            </a:r>
            <a:r>
              <a:rPr lang="pl-PL" sz="1200" b="0" dirty="0">
                <a:solidFill>
                  <a:srgbClr val="000000"/>
                </a:solidFill>
                <a:effectLst>
                  <a:outerShdw blurRad="53975" dist="22860" dir="5400000" algn="tl">
                    <a:srgbClr val="000000">
                      <a:alpha val="55000"/>
                    </a:srgbClr>
                  </a:outerShdw>
                </a:effectLst>
              </a:rPr>
              <a:t> Dawna huta żelaza w Płokach została wzniesiona w 1870 roku (ponieważ w 1864 roku odkryto w okolicy nowe, większe pokłady rudy żelaznej) i stanowi obecnie jedyną pozostałość po tradycjach hutniczych w gminie Trzebinia. Huta funkcjonowała do 1878 roku, kiedy to awaria systemu technologicznego przerwała produkcję. Później w hucie prowadzono przetwarzanie galmanu w piecach muflowych. W 1895 r. na terenie huty, w procesie płukania, wykorzystywano maszynę parową. Użytkowano też lokomobilę napędzającą maszyny wydobywcze i transportowe. Z czasem skromne złoża galmanu uległy wyczerpaniu, a postępujące ograniczenie wydobycia spowodowało zamknięcie zakładu. Budynek dworu to prosta, jednopiętrowa bryła pozbawiona bogatych detali. Elewację urozmaicają jedynie gzymsy nad oknami, a od strony dawnej bramy wjazdowej fasadę zdobi ganek wsparty na czterech kolumnach. Na balkonie nad gankiem zachowała się w stanie niekompletnym żeliwna balustrada. Poddasze zostało nadbudowane przypuszczalnie po II wojnie światowej z cegły. Budynek otynkowany. Dach dwuspadowy. Wokół dworu zachowały się fragmenty parku z oryginalnymi nasadzeniami.</a:t>
            </a:r>
            <a:r>
              <a:rPr lang="pl-PL" sz="1200" dirty="0">
                <a:effectLst/>
                <a:latin typeface="Calibri"/>
                <a:ea typeface="Calibri"/>
                <a:cs typeface="Times New Roman"/>
              </a:rPr>
              <a:t/>
            </a:r>
            <a:br>
              <a:rPr lang="pl-PL" sz="1200" dirty="0">
                <a:effectLst/>
                <a:latin typeface="Calibri"/>
                <a:ea typeface="Calibri"/>
                <a:cs typeface="Times New Roman"/>
              </a:rPr>
            </a:br>
            <a:endParaRPr lang="pl-PL" sz="1200" dirty="0">
              <a:solidFill>
                <a:schemeClr val="tx1"/>
              </a:solidFill>
            </a:endParaRPr>
          </a:p>
        </p:txBody>
      </p:sp>
      <p:pic>
        <p:nvPicPr>
          <p:cNvPr id="8" name="Symbol zastępczy zawartości 7" descr="dawna huta żelaza" title="dawna huta żelaza"/>
          <p:cNvPicPr>
            <a:picLocks noGrp="1" noChangeAspect="1"/>
          </p:cNvPicPr>
          <p:nvPr>
            <p:ph sz="half" idx="1"/>
          </p:nvPr>
        </p:nvPicPr>
        <p:blipFill>
          <a:blip r:embed="rId2" cstate="print"/>
          <a:stretch>
            <a:fillRect/>
          </a:stretch>
        </p:blipFill>
        <p:spPr>
          <a:xfrm>
            <a:off x="611560" y="836712"/>
            <a:ext cx="3932238" cy="2605108"/>
          </a:xfrm>
          <a:effectLst>
            <a:glow rad="101600">
              <a:srgbClr val="FF0000">
                <a:alpha val="60000"/>
              </a:srgbClr>
            </a:glow>
          </a:effectLst>
        </p:spPr>
      </p:pic>
      <p:pic>
        <p:nvPicPr>
          <p:cNvPr id="9" name="Symbol zastępczy zawartości 8" descr="dwór Potockich" title="dwór Potockich"/>
          <p:cNvPicPr>
            <a:picLocks noGrp="1" noChangeAspect="1"/>
          </p:cNvPicPr>
          <p:nvPr>
            <p:ph sz="half" idx="2"/>
          </p:nvPr>
        </p:nvPicPr>
        <p:blipFill>
          <a:blip r:embed="rId3" cstate="print"/>
          <a:stretch>
            <a:fillRect/>
          </a:stretch>
        </p:blipFill>
        <p:spPr>
          <a:xfrm>
            <a:off x="4644008" y="836712"/>
            <a:ext cx="3930650" cy="2623709"/>
          </a:xfrm>
          <a:effectLst>
            <a:glow rad="101600">
              <a:srgbClr val="FF0000">
                <a:alpha val="60000"/>
              </a:srgbClr>
            </a:glow>
          </a:effectLst>
        </p:spPr>
      </p:pic>
    </p:spTree>
  </p:cSld>
  <p:clrMapOvr>
    <a:masterClrMapping/>
  </p:clrMapOvr>
  <p:transition spd="med" advClick="0" advTm="53000">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 name="Tytuł 4"/>
          <p:cNvSpPr>
            <a:spLocks noGrp="1"/>
          </p:cNvSpPr>
          <p:nvPr>
            <p:ph type="title"/>
          </p:nvPr>
        </p:nvSpPr>
        <p:spPr>
          <a:xfrm>
            <a:off x="4932040" y="476672"/>
            <a:ext cx="3362520" cy="648072"/>
          </a:xfrm>
        </p:spPr>
        <p:txBody>
          <a:bodyPr>
            <a:normAutofit fontScale="90000"/>
          </a:bodyPr>
          <a:lstStyle/>
          <a:p>
            <a:pPr algn="ctr"/>
            <a:r>
              <a:rPr lang="pl-PL" dirty="0" smtClean="0">
                <a:solidFill>
                  <a:srgbClr val="FF0000"/>
                </a:solidFill>
              </a:rPr>
              <a:t>Powrót </a:t>
            </a:r>
            <a:br>
              <a:rPr lang="pl-PL" dirty="0" smtClean="0">
                <a:solidFill>
                  <a:srgbClr val="FF0000"/>
                </a:solidFill>
              </a:rPr>
            </a:br>
            <a:r>
              <a:rPr lang="pl-PL" dirty="0" smtClean="0">
                <a:solidFill>
                  <a:srgbClr val="FF0000"/>
                </a:solidFill>
              </a:rPr>
              <a:t>do Trzebini</a:t>
            </a:r>
            <a:endParaRPr lang="pl-PL" dirty="0">
              <a:solidFill>
                <a:srgbClr val="FF0000"/>
              </a:solidFill>
            </a:endParaRPr>
          </a:p>
        </p:txBody>
      </p:sp>
      <p:sp>
        <p:nvSpPr>
          <p:cNvPr id="6" name="Symbol zastępczy tekstu 5"/>
          <p:cNvSpPr>
            <a:spLocks noGrp="1"/>
          </p:cNvSpPr>
          <p:nvPr>
            <p:ph type="body" idx="2"/>
          </p:nvPr>
        </p:nvSpPr>
        <p:spPr>
          <a:xfrm>
            <a:off x="4499992" y="1268760"/>
            <a:ext cx="4010655" cy="4385154"/>
          </a:xfrm>
        </p:spPr>
        <p:txBody>
          <a:bodyPr>
            <a:normAutofit/>
          </a:bodyPr>
          <a:lstStyle/>
          <a:p>
            <a:pPr marL="18415" marR="18415">
              <a:lnSpc>
                <a:spcPct val="115000"/>
              </a:lnSpc>
              <a:spcAft>
                <a:spcPts val="0"/>
              </a:spcAft>
            </a:pPr>
            <a:r>
              <a:rPr lang="pl-PL" b="1" dirty="0">
                <a:solidFill>
                  <a:srgbClr val="000000"/>
                </a:solidFill>
              </a:rPr>
              <a:t>Płok-Trzebinia</a:t>
            </a:r>
            <a:endParaRPr lang="pl-PL" sz="1100" dirty="0">
              <a:latin typeface="Calibri"/>
              <a:ea typeface="Calibri"/>
              <a:cs typeface="Times New Roman"/>
            </a:endParaRPr>
          </a:p>
          <a:p>
            <a:pPr marL="18415" marR="18415">
              <a:lnSpc>
                <a:spcPct val="115000"/>
              </a:lnSpc>
              <a:spcAft>
                <a:spcPts val="0"/>
              </a:spcAft>
            </a:pPr>
            <a:r>
              <a:rPr lang="pl-PL" dirty="0">
                <a:solidFill>
                  <a:srgbClr val="000000"/>
                </a:solidFill>
              </a:rPr>
              <a:t>Drogi Młody Turysto !</a:t>
            </a:r>
            <a:endParaRPr lang="pl-PL" sz="1100" dirty="0">
              <a:latin typeface="Calibri"/>
              <a:ea typeface="Calibri"/>
              <a:cs typeface="Times New Roman"/>
            </a:endParaRPr>
          </a:p>
          <a:p>
            <a:pPr marL="18415" marR="18415">
              <a:lnSpc>
                <a:spcPct val="115000"/>
              </a:lnSpc>
              <a:spcAft>
                <a:spcPts val="0"/>
              </a:spcAft>
            </a:pPr>
            <a:r>
              <a:rPr lang="pl-PL" dirty="0">
                <a:solidFill>
                  <a:srgbClr val="000000"/>
                </a:solidFill>
              </a:rPr>
              <a:t> </a:t>
            </a:r>
            <a:endParaRPr lang="pl-PL" sz="1100" dirty="0">
              <a:latin typeface="Calibri"/>
              <a:ea typeface="Calibri"/>
              <a:cs typeface="Times New Roman"/>
            </a:endParaRPr>
          </a:p>
          <a:p>
            <a:pPr marL="18415" marR="18415">
              <a:lnSpc>
                <a:spcPct val="115000"/>
              </a:lnSpc>
              <a:spcAft>
                <a:spcPts val="0"/>
              </a:spcAft>
            </a:pPr>
            <a:r>
              <a:rPr lang="pl-PL" dirty="0">
                <a:solidFill>
                  <a:srgbClr val="000000"/>
                </a:solidFill>
              </a:rPr>
              <a:t>Ponieważ Trzebinia leży w odległości około 9 km od Płok, więc dawnymi czasy organizowano tylko piesze pielgrzymki do cudownego obrazu. W okresie międzywojennym pielgrzymki odpustowe (8 września) sięgały nawet 50 tysięcy pątników.</a:t>
            </a:r>
            <a:endParaRPr lang="pl-PL" sz="1100" dirty="0">
              <a:latin typeface="Calibri"/>
              <a:ea typeface="Calibri"/>
              <a:cs typeface="Times New Roman"/>
            </a:endParaRPr>
          </a:p>
          <a:p>
            <a:pPr marL="18415" marR="18415">
              <a:lnSpc>
                <a:spcPct val="115000"/>
              </a:lnSpc>
              <a:spcAft>
                <a:spcPts val="0"/>
              </a:spcAft>
            </a:pPr>
            <a:r>
              <a:rPr lang="pl-PL" dirty="0">
                <a:solidFill>
                  <a:srgbClr val="000000"/>
                </a:solidFill>
              </a:rPr>
              <a:t>Możesz i Ty wybrać się w drogę powrotną z Płok na piechotę (czyli „per pedes”) – po około 2 godzinach marszu, z prawdziwą radością powitasz widok dawnego szybu Kopalni „Zbyszek”, widomy znak, że zbliżasz się do Trzebini.</a:t>
            </a:r>
            <a:endParaRPr lang="pl-PL" sz="1100" dirty="0">
              <a:latin typeface="Calibri"/>
              <a:ea typeface="Calibri"/>
              <a:cs typeface="Times New Roman"/>
            </a:endParaRPr>
          </a:p>
          <a:p>
            <a:endParaRPr lang="pl-PL" b="1" dirty="0"/>
          </a:p>
        </p:txBody>
      </p:sp>
      <p:pic>
        <p:nvPicPr>
          <p:cNvPr id="1026" name="Picture 2" descr="grafika z dziećmi" title="grafika z dziećmi"/>
          <p:cNvPicPr>
            <a:picLocks noGrp="1" noChangeAspect="1" noChangeArrowheads="1"/>
          </p:cNvPicPr>
          <p:nvPr>
            <p:ph sz="half" idx="1"/>
          </p:nvPr>
        </p:nvPicPr>
        <p:blipFill>
          <a:blip r:embed="rId2" cstate="print"/>
          <a:stretch>
            <a:fillRect/>
          </a:stretch>
        </p:blipFill>
        <p:spPr bwMode="auto">
          <a:xfrm>
            <a:off x="1187624" y="1340768"/>
            <a:ext cx="2359681" cy="3600000"/>
          </a:xfrm>
          <a:prstGeom prst="rect">
            <a:avLst/>
          </a:prstGeom>
          <a:noFill/>
        </p:spPr>
      </p:pic>
    </p:spTree>
  </p:cSld>
  <p:clrMapOvr>
    <a:masterClrMapping/>
  </p:clrMapOvr>
  <p:transition spd="med" advClick="0" advTm="24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9" name="Tytuł 8"/>
          <p:cNvSpPr>
            <a:spLocks noGrp="1"/>
          </p:cNvSpPr>
          <p:nvPr>
            <p:ph type="title"/>
          </p:nvPr>
        </p:nvSpPr>
        <p:spPr>
          <a:xfrm>
            <a:off x="459452" y="677221"/>
            <a:ext cx="8183880" cy="1051560"/>
          </a:xfrm>
        </p:spPr>
        <p:txBody>
          <a:bodyPr>
            <a:normAutofit/>
          </a:bodyPr>
          <a:lstStyle/>
          <a:p>
            <a:r>
              <a:rPr lang="pl-PL" sz="2000" dirty="0">
                <a:solidFill>
                  <a:srgbClr val="00B050"/>
                </a:solidFill>
              </a:rPr>
              <a:t>Do zapoznania się </a:t>
            </a:r>
            <a:br>
              <a:rPr lang="pl-PL" sz="2000" dirty="0">
                <a:solidFill>
                  <a:srgbClr val="00B050"/>
                </a:solidFill>
              </a:rPr>
            </a:br>
            <a:r>
              <a:rPr lang="pl-PL" sz="2000" dirty="0">
                <a:solidFill>
                  <a:srgbClr val="00B050"/>
                </a:solidFill>
              </a:rPr>
              <a:t>z zabytkami Trzebini zapraszają:</a:t>
            </a:r>
            <a:endParaRPr lang="pl-PL" sz="2000" dirty="0"/>
          </a:p>
        </p:txBody>
      </p:sp>
      <p:sp>
        <p:nvSpPr>
          <p:cNvPr id="3" name="Symbol zastępczy tekstu 2"/>
          <p:cNvSpPr>
            <a:spLocks noGrp="1"/>
          </p:cNvSpPr>
          <p:nvPr>
            <p:ph type="body" idx="1"/>
          </p:nvPr>
        </p:nvSpPr>
        <p:spPr>
          <a:xfrm>
            <a:off x="1796056" y="4421748"/>
            <a:ext cx="5440240" cy="1433048"/>
          </a:xfrm>
        </p:spPr>
        <p:txBody>
          <a:bodyPr>
            <a:normAutofit fontScale="77500" lnSpcReduction="20000"/>
          </a:bodyPr>
          <a:lstStyle/>
          <a:p>
            <a:pPr marL="0" indent="0">
              <a:buNone/>
            </a:pPr>
            <a:endParaRPr lang="pl-PL" dirty="0" smtClean="0"/>
          </a:p>
          <a:p>
            <a:pPr marL="0" indent="0">
              <a:buNone/>
            </a:pPr>
            <a:r>
              <a:rPr lang="pl-PL" sz="1600" b="1" dirty="0" smtClean="0">
                <a:solidFill>
                  <a:schemeClr val="accent5">
                    <a:lumMod val="50000"/>
                  </a:schemeClr>
                </a:solidFill>
              </a:rPr>
              <a:t>W </a:t>
            </a:r>
            <a:r>
              <a:rPr lang="pl-PL" sz="1600" b="1" dirty="0">
                <a:solidFill>
                  <a:schemeClr val="accent5">
                    <a:lumMod val="50000"/>
                  </a:schemeClr>
                </a:solidFill>
              </a:rPr>
              <a:t>prezentacji wykorzystano zdjęcia ze zbiorów Jolanty Piskorz, Andrzeja Kostki i Barbary Sokołowskiej - Kurek oraz dokumenty z archiwum Miejskiej Biblioteki Publicznej im. A. Asnyka w Trzebini. Projekt i wykonanie prezentacji: dr Jolanta Piskorz (MBP Trzebinia)</a:t>
            </a:r>
            <a:r>
              <a:rPr lang="pl-PL" sz="1600" dirty="0"/>
              <a:t/>
            </a:r>
            <a:br>
              <a:rPr lang="pl-PL" sz="1600" dirty="0"/>
            </a:br>
            <a:endParaRPr lang="pl-PL" sz="1600" dirty="0"/>
          </a:p>
        </p:txBody>
      </p:sp>
      <p:sp>
        <p:nvSpPr>
          <p:cNvPr id="4" name="Symbol zastępczy tekstu 3"/>
          <p:cNvSpPr>
            <a:spLocks noGrp="1"/>
          </p:cNvSpPr>
          <p:nvPr>
            <p:ph type="body" sz="half" idx="3"/>
          </p:nvPr>
        </p:nvSpPr>
        <p:spPr>
          <a:xfrm>
            <a:off x="2339752" y="5805264"/>
            <a:ext cx="4084097" cy="666735"/>
          </a:xfrm>
        </p:spPr>
        <p:txBody>
          <a:bodyPr>
            <a:normAutofit fontScale="62500" lnSpcReduction="20000"/>
          </a:bodyPr>
          <a:lstStyle/>
          <a:p>
            <a:pPr marL="0" indent="0" algn="ctr">
              <a:spcBef>
                <a:spcPct val="0"/>
              </a:spcBef>
              <a:buNone/>
            </a:pPr>
            <a:endParaRPr lang="pl-PL" sz="1100" b="1" dirty="0" smtClean="0"/>
          </a:p>
          <a:p>
            <a:pPr marL="0" indent="0" algn="ctr">
              <a:spcBef>
                <a:spcPct val="0"/>
              </a:spcBef>
              <a:buNone/>
            </a:pPr>
            <a:endParaRPr lang="pl-PL" sz="1100" dirty="0"/>
          </a:p>
          <a:p>
            <a:pPr marL="0" indent="0" algn="ctr">
              <a:spcBef>
                <a:spcPct val="0"/>
              </a:spcBef>
              <a:buNone/>
            </a:pPr>
            <a:endParaRPr lang="pl-PL" sz="1100" b="1" dirty="0" smtClean="0"/>
          </a:p>
          <a:p>
            <a:pPr marL="0" indent="0" algn="ctr">
              <a:spcBef>
                <a:spcPct val="0"/>
              </a:spcBef>
              <a:buNone/>
            </a:pPr>
            <a:endParaRPr lang="pl-PL" sz="1600" dirty="0"/>
          </a:p>
          <a:p>
            <a:pPr marL="0" indent="0" algn="ctr">
              <a:spcBef>
                <a:spcPct val="0"/>
              </a:spcBef>
              <a:buNone/>
            </a:pPr>
            <a:r>
              <a:rPr lang="pl-PL" sz="1600" b="1" dirty="0" smtClean="0"/>
              <a:t>TRZEBINIA </a:t>
            </a:r>
            <a:r>
              <a:rPr lang="pl-PL" sz="1600" b="1" dirty="0"/>
              <a:t>- 2013</a:t>
            </a:r>
          </a:p>
          <a:p>
            <a:pPr algn="ctr">
              <a:spcBef>
                <a:spcPct val="0"/>
              </a:spcBef>
            </a:pPr>
            <a:endParaRPr lang="pl-PL" dirty="0" smtClean="0"/>
          </a:p>
          <a:p>
            <a:endParaRPr lang="pl-PL" dirty="0"/>
          </a:p>
        </p:txBody>
      </p:sp>
      <p:sp>
        <p:nvSpPr>
          <p:cNvPr id="8" name="Symbol zastępczy zawartości 7"/>
          <p:cNvSpPr>
            <a:spLocks noGrp="1"/>
          </p:cNvSpPr>
          <p:nvPr>
            <p:ph sz="quarter" idx="2"/>
          </p:nvPr>
        </p:nvSpPr>
        <p:spPr>
          <a:xfrm>
            <a:off x="611560" y="1916832"/>
            <a:ext cx="3931920" cy="2985961"/>
          </a:xfrm>
        </p:spPr>
        <p:txBody>
          <a:bodyPr>
            <a:normAutofit fontScale="85000" lnSpcReduction="20000"/>
          </a:bodyPr>
          <a:lstStyle/>
          <a:p>
            <a:pPr marL="0" indent="0" algn="ctr">
              <a:buNone/>
            </a:pPr>
            <a:endParaRPr lang="pl-PL" sz="1600" b="1" dirty="0" smtClean="0">
              <a:solidFill>
                <a:schemeClr val="accent1">
                  <a:lumMod val="50000"/>
                </a:schemeClr>
              </a:solidFill>
            </a:endParaRPr>
          </a:p>
          <a:p>
            <a:pPr marL="0" indent="0" algn="ctr">
              <a:buNone/>
            </a:pPr>
            <a:endParaRPr lang="pl-PL" sz="1600" b="1" dirty="0">
              <a:solidFill>
                <a:schemeClr val="accent1">
                  <a:lumMod val="50000"/>
                </a:schemeClr>
              </a:solidFill>
            </a:endParaRPr>
          </a:p>
          <a:p>
            <a:pPr marL="0" indent="0" algn="ctr">
              <a:buNone/>
            </a:pPr>
            <a:endParaRPr lang="pl-PL" sz="1600" b="1" dirty="0" smtClean="0">
              <a:solidFill>
                <a:schemeClr val="accent1">
                  <a:lumMod val="50000"/>
                </a:schemeClr>
              </a:solidFill>
            </a:endParaRPr>
          </a:p>
          <a:p>
            <a:pPr marL="0" indent="0" algn="ctr">
              <a:buNone/>
            </a:pPr>
            <a:endParaRPr lang="pl-PL" sz="1600" b="1" dirty="0">
              <a:solidFill>
                <a:schemeClr val="accent1">
                  <a:lumMod val="50000"/>
                </a:schemeClr>
              </a:solidFill>
            </a:endParaRPr>
          </a:p>
          <a:p>
            <a:pPr marL="0" indent="0" algn="ctr">
              <a:buNone/>
            </a:pPr>
            <a:r>
              <a:rPr lang="pl-PL" sz="1600" b="1" dirty="0" smtClean="0">
                <a:solidFill>
                  <a:schemeClr val="accent1">
                    <a:lumMod val="50000"/>
                  </a:schemeClr>
                </a:solidFill>
              </a:rPr>
              <a:t>Miejska </a:t>
            </a:r>
            <a:r>
              <a:rPr lang="pl-PL" sz="1600" b="1" dirty="0">
                <a:solidFill>
                  <a:schemeClr val="accent1">
                    <a:lumMod val="50000"/>
                  </a:schemeClr>
                </a:solidFill>
              </a:rPr>
              <a:t>Biblioteka Publiczna im. A. Asnyka w </a:t>
            </a:r>
            <a:r>
              <a:rPr lang="pl-PL" sz="1600" b="1" dirty="0" smtClean="0">
                <a:solidFill>
                  <a:schemeClr val="accent1">
                    <a:lumMod val="50000"/>
                  </a:schemeClr>
                </a:solidFill>
              </a:rPr>
              <a:t>Trzebini</a:t>
            </a:r>
          </a:p>
          <a:p>
            <a:pPr marL="0" indent="0" algn="ctr">
              <a:buNone/>
            </a:pPr>
            <a:endParaRPr lang="pl-PL" sz="1200" b="1" dirty="0">
              <a:solidFill>
                <a:schemeClr val="accent1">
                  <a:lumMod val="50000"/>
                </a:schemeClr>
              </a:solidFill>
            </a:endParaRPr>
          </a:p>
          <a:p>
            <a:pPr marL="0" indent="0" algn="ctr">
              <a:buNone/>
            </a:pPr>
            <a:r>
              <a:rPr lang="pl-PL" sz="1400" b="1" dirty="0" smtClean="0"/>
              <a:t>oraz</a:t>
            </a:r>
            <a:endParaRPr lang="pl-PL" sz="1400" b="1" dirty="0"/>
          </a:p>
          <a:p>
            <a:pPr marL="0" indent="0">
              <a:buNone/>
            </a:pPr>
            <a:endParaRPr lang="pl-PL" sz="1200" dirty="0" smtClean="0">
              <a:solidFill>
                <a:srgbClr val="00B050"/>
              </a:solidFill>
            </a:endParaRPr>
          </a:p>
          <a:p>
            <a:pPr marL="0" indent="0" algn="ctr">
              <a:buNone/>
            </a:pPr>
            <a:r>
              <a:rPr lang="pl-PL" sz="1600" b="1" dirty="0">
                <a:solidFill>
                  <a:schemeClr val="bg2">
                    <a:lumMod val="50000"/>
                  </a:schemeClr>
                </a:solidFill>
              </a:rPr>
              <a:t>Perpedes Trzebiński, </a:t>
            </a:r>
            <a:br>
              <a:rPr lang="pl-PL" sz="1600" b="1" dirty="0">
                <a:solidFill>
                  <a:schemeClr val="bg2">
                    <a:lumMod val="50000"/>
                  </a:schemeClr>
                </a:solidFill>
              </a:rPr>
            </a:br>
            <a:r>
              <a:rPr lang="pl-PL" sz="1600" b="1" dirty="0">
                <a:solidFill>
                  <a:schemeClr val="bg2">
                    <a:lumMod val="50000"/>
                  </a:schemeClr>
                </a:solidFill>
              </a:rPr>
              <a:t>skrzat miejscowy</a:t>
            </a:r>
          </a:p>
          <a:p>
            <a:pPr marL="0" indent="0">
              <a:buNone/>
            </a:pPr>
            <a:r>
              <a:rPr lang="pl-PL" sz="2000" dirty="0"/>
              <a:t/>
            </a:r>
            <a:br>
              <a:rPr lang="pl-PL" sz="2000" dirty="0"/>
            </a:br>
            <a:r>
              <a:rPr lang="pl-PL" sz="2000" dirty="0">
                <a:solidFill>
                  <a:srgbClr val="00B050"/>
                </a:solidFill>
              </a:rPr>
              <a:t/>
            </a:r>
            <a:br>
              <a:rPr lang="pl-PL" sz="2000" dirty="0">
                <a:solidFill>
                  <a:srgbClr val="00B050"/>
                </a:solidFill>
              </a:rPr>
            </a:br>
            <a:endParaRPr lang="pl-PL" sz="2000" dirty="0"/>
          </a:p>
        </p:txBody>
      </p:sp>
      <p:pic>
        <p:nvPicPr>
          <p:cNvPr id="6" name="Symbol zastępczy zawartości 5" title="Logo Miejskiej Biblioteki im. Adama Asnyka w Trzebini"/>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5148064" y="2708920"/>
            <a:ext cx="2687185" cy="796986"/>
          </a:xfrm>
        </p:spPr>
      </p:pic>
    </p:spTree>
  </p:cSld>
  <p:clrMapOvr>
    <a:masterClrMapping/>
  </p:clrMapOvr>
  <p:transition spd="med" advTm="30000">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descr=" kamienica przy Rynek 1" title="kamienica przy Rynek 1"/>
          <p:cNvSpPr>
            <a:spLocks noGrp="1"/>
          </p:cNvSpPr>
          <p:nvPr>
            <p:ph type="title"/>
          </p:nvPr>
        </p:nvSpPr>
        <p:spPr>
          <a:xfrm>
            <a:off x="467544" y="5949280"/>
            <a:ext cx="8064896" cy="432048"/>
          </a:xfrm>
        </p:spPr>
        <p:txBody>
          <a:bodyPr>
            <a:normAutofit fontScale="90000"/>
          </a:bodyPr>
          <a:lstStyle/>
          <a:p>
            <a:pPr algn="just"/>
            <a:r>
              <a:rPr lang="pl-PL" sz="1200" b="0" dirty="0" smtClean="0">
                <a:solidFill>
                  <a:srgbClr val="0070C0"/>
                </a:solidFill>
              </a:rPr>
              <a:t>Warto zatrzymać się na trzebińskim Rynku, by obejrzeć pięknie odremontowane stare budynki – kamienica przy Rynek 1 (od frontu i od strony ulicy Ochronkowej).</a:t>
            </a:r>
            <a:endParaRPr lang="pl-PL" sz="1200" b="0" dirty="0">
              <a:solidFill>
                <a:srgbClr val="0070C0"/>
              </a:solidFill>
            </a:endParaRPr>
          </a:p>
        </p:txBody>
      </p:sp>
      <p:pic>
        <p:nvPicPr>
          <p:cNvPr id="7" name="Symbol zastępczy zawartości 6" descr=" kamienica przy Rynek 1" title="kamienica przy Rynek 1"/>
          <p:cNvPicPr>
            <a:picLocks noGrp="1" noChangeAspect="1"/>
          </p:cNvPicPr>
          <p:nvPr>
            <p:ph sz="half" idx="2"/>
          </p:nvPr>
        </p:nvPicPr>
        <p:blipFill>
          <a:blip r:embed="rId3" cstate="print"/>
          <a:stretch>
            <a:fillRect/>
          </a:stretch>
        </p:blipFill>
        <p:spPr>
          <a:xfrm>
            <a:off x="539552" y="548680"/>
            <a:ext cx="5472608" cy="2448272"/>
          </a:xfrm>
          <a:effectLst>
            <a:glow rad="228600">
              <a:schemeClr val="accent1">
                <a:satMod val="175000"/>
                <a:alpha val="40000"/>
              </a:schemeClr>
            </a:glow>
          </a:effectLst>
        </p:spPr>
      </p:pic>
      <p:pic>
        <p:nvPicPr>
          <p:cNvPr id="8" name="Symbol zastępczy zawartości 7" title="Godło Miasta Trzebini oaz kamienica przy Rynek 1"/>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3419872" y="3212976"/>
            <a:ext cx="5218778" cy="2448000"/>
          </a:xfrm>
        </p:spPr>
      </p:pic>
    </p:spTree>
  </p:cSld>
  <p:clrMapOvr>
    <a:masterClrMapping/>
  </p:clrMapOvr>
  <p:transition spd="med" advClick="0" advTm="16000">
    <p:wipe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descr="Widok na kamienice przy Rynku" title="Widok na kamienice przy Rynku"/>
          <p:cNvSpPr>
            <a:spLocks noGrp="1"/>
          </p:cNvSpPr>
          <p:nvPr>
            <p:ph type="title"/>
          </p:nvPr>
        </p:nvSpPr>
        <p:spPr>
          <a:xfrm>
            <a:off x="539552" y="6021288"/>
            <a:ext cx="8147248" cy="360040"/>
          </a:xfrm>
        </p:spPr>
        <p:txBody>
          <a:bodyPr>
            <a:normAutofit/>
          </a:bodyPr>
          <a:lstStyle/>
          <a:p>
            <a:r>
              <a:rPr lang="pl-PL" sz="1200" b="0" dirty="0" smtClean="0">
                <a:solidFill>
                  <a:srgbClr val="0070C0"/>
                </a:solidFill>
              </a:rPr>
              <a:t>Widok na kamienice przy Rynek 14-15 (obecnie i w okresie międzywojennym). </a:t>
            </a:r>
            <a:endParaRPr lang="pl-PL" sz="1200" b="0" dirty="0">
              <a:solidFill>
                <a:srgbClr val="0070C0"/>
              </a:solidFill>
            </a:endParaRPr>
          </a:p>
        </p:txBody>
      </p:sp>
      <p:pic>
        <p:nvPicPr>
          <p:cNvPr id="6" name="Symbol zastępczy zawartości 5" descr="Widok na kamienice przy Rynku" title="Widok na kamienice przy Rynku"/>
          <p:cNvPicPr>
            <a:picLocks noGrp="1" noChangeAspect="1"/>
          </p:cNvPicPr>
          <p:nvPr>
            <p:ph sz="half" idx="1"/>
          </p:nvPr>
        </p:nvPicPr>
        <p:blipFill>
          <a:blip r:embed="rId2" cstate="print"/>
          <a:stretch>
            <a:fillRect/>
          </a:stretch>
        </p:blipFill>
        <p:spPr>
          <a:xfrm>
            <a:off x="5148064" y="3356992"/>
            <a:ext cx="3480102" cy="2448000"/>
          </a:xfrm>
          <a:effectLst>
            <a:glow rad="228600">
              <a:schemeClr val="accent1">
                <a:satMod val="175000"/>
                <a:alpha val="40000"/>
              </a:schemeClr>
            </a:glow>
          </a:effectLst>
        </p:spPr>
      </p:pic>
      <p:pic>
        <p:nvPicPr>
          <p:cNvPr id="9" name="Symbol zastępczy zawartości 8" descr="Widok na kamienice przy Rynku" title="Widok na kamienice przy Rynku"/>
          <p:cNvPicPr>
            <a:picLocks noGrp="1" noChangeAspect="1"/>
          </p:cNvPicPr>
          <p:nvPr>
            <p:ph sz="half" idx="2"/>
          </p:nvPr>
        </p:nvPicPr>
        <p:blipFill>
          <a:blip r:embed="rId3" cstate="print"/>
          <a:stretch>
            <a:fillRect/>
          </a:stretch>
        </p:blipFill>
        <p:spPr>
          <a:xfrm>
            <a:off x="539552" y="548680"/>
            <a:ext cx="4422240" cy="2880000"/>
          </a:xfrm>
          <a:effectLst>
            <a:glow rad="228600">
              <a:schemeClr val="accent1">
                <a:satMod val="175000"/>
                <a:alpha val="40000"/>
              </a:schemeClr>
            </a:glow>
          </a:effectLst>
        </p:spPr>
      </p:pic>
    </p:spTree>
  </p:cSld>
  <p:clrMapOvr>
    <a:masterClrMapping/>
  </p:clrMapOvr>
  <p:transition spd="med" advClick="0" advTm="1600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descr="Kamienica przy Rynku" title="Kamienica przy Rynku"/>
          <p:cNvSpPr>
            <a:spLocks noGrp="1"/>
          </p:cNvSpPr>
          <p:nvPr>
            <p:ph type="title"/>
          </p:nvPr>
        </p:nvSpPr>
        <p:spPr>
          <a:xfrm>
            <a:off x="539552" y="5373216"/>
            <a:ext cx="8147248" cy="504056"/>
          </a:xfrm>
        </p:spPr>
        <p:txBody>
          <a:bodyPr>
            <a:normAutofit/>
          </a:bodyPr>
          <a:lstStyle/>
          <a:p>
            <a:r>
              <a:rPr lang="pl-PL" sz="1200" b="0" dirty="0" smtClean="0">
                <a:solidFill>
                  <a:srgbClr val="0070C0"/>
                </a:solidFill>
              </a:rPr>
              <a:t>Kamienica przy Rynek 16 w Trzebini. Po obejrzeniu obiektów przy Rynku  warto  udać się ulicą Krakowską w kierunku Młoszowej (około 30 min marszu).</a:t>
            </a:r>
            <a:endParaRPr lang="pl-PL" sz="1200" b="0" dirty="0">
              <a:solidFill>
                <a:srgbClr val="0070C0"/>
              </a:solidFill>
            </a:endParaRPr>
          </a:p>
        </p:txBody>
      </p:sp>
      <p:pic>
        <p:nvPicPr>
          <p:cNvPr id="7" name="Symbol zastępczy zawartości 6" descr="Kamienica przy Rynku" title="Kamienica przy Rynku "/>
          <p:cNvPicPr>
            <a:picLocks noGrp="1" noChangeAspect="1"/>
          </p:cNvPicPr>
          <p:nvPr>
            <p:ph sz="half" idx="1"/>
          </p:nvPr>
        </p:nvPicPr>
        <p:blipFill>
          <a:blip r:embed="rId2" cstate="print"/>
          <a:stretch>
            <a:fillRect/>
          </a:stretch>
        </p:blipFill>
        <p:spPr>
          <a:xfrm>
            <a:off x="899591" y="908720"/>
            <a:ext cx="6048673" cy="4068024"/>
          </a:xfrm>
          <a:effectLst>
            <a:glow rad="228600">
              <a:schemeClr val="accent1">
                <a:satMod val="175000"/>
                <a:alpha val="40000"/>
              </a:schemeClr>
            </a:glow>
          </a:effectLst>
        </p:spPr>
      </p:pic>
      <p:pic>
        <p:nvPicPr>
          <p:cNvPr id="8" name="Symbol zastępczy zawartości 7" descr="krasnoludek" title="krasnoludek"/>
          <p:cNvPicPr>
            <a:picLocks noGrp="1" noChangeAspect="1"/>
          </p:cNvPicPr>
          <p:nvPr>
            <p:ph sz="half" idx="2"/>
          </p:nvPr>
        </p:nvPicPr>
        <p:blipFill>
          <a:blip r:embed="rId3" cstate="print"/>
          <a:stretch>
            <a:fillRect/>
          </a:stretch>
        </p:blipFill>
        <p:spPr>
          <a:xfrm>
            <a:off x="7020272" y="3789040"/>
            <a:ext cx="736092" cy="1170432"/>
          </a:xfrm>
        </p:spPr>
      </p:pic>
    </p:spTree>
  </p:cSld>
  <p:clrMapOvr>
    <a:masterClrMapping/>
  </p:clrMapOvr>
  <p:transition spd="med" advClick="0" advTm="16000">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11560" y="4437112"/>
            <a:ext cx="8064896" cy="2016224"/>
          </a:xfrm>
        </p:spPr>
        <p:txBody>
          <a:bodyPr>
            <a:normAutofit fontScale="90000"/>
          </a:bodyPr>
          <a:lstStyle/>
          <a:p>
            <a:pPr>
              <a:lnSpc>
                <a:spcPct val="115000"/>
              </a:lnSpc>
              <a:spcAft>
                <a:spcPts val="1000"/>
              </a:spcAft>
            </a:pPr>
            <a:r>
              <a:rPr lang="pl-PL" sz="1200" dirty="0" smtClean="0">
                <a:solidFill>
                  <a:srgbClr val="0070C0"/>
                </a:solidFill>
              </a:rPr>
              <a:t/>
            </a:r>
            <a:br>
              <a:rPr lang="pl-PL" sz="1200" dirty="0" smtClean="0">
                <a:solidFill>
                  <a:srgbClr val="0070C0"/>
                </a:solidFill>
              </a:rPr>
            </a:br>
            <a:r>
              <a:rPr lang="pl-PL" sz="1200" dirty="0">
                <a:solidFill>
                  <a:srgbClr val="0070C0"/>
                </a:solidFill>
              </a:rPr>
              <a:t/>
            </a:r>
            <a:br>
              <a:rPr lang="pl-PL" sz="1200" dirty="0">
                <a:solidFill>
                  <a:srgbClr val="0070C0"/>
                </a:solidFill>
              </a:rPr>
            </a:br>
            <a:r>
              <a:rPr lang="pl-PL" sz="1200" dirty="0" smtClean="0">
                <a:solidFill>
                  <a:srgbClr val="0070C0"/>
                </a:solidFill>
              </a:rPr>
              <a:t/>
            </a:r>
            <a:br>
              <a:rPr lang="pl-PL" sz="1200" dirty="0" smtClean="0">
                <a:solidFill>
                  <a:srgbClr val="0070C0"/>
                </a:solidFill>
              </a:rPr>
            </a:br>
            <a:r>
              <a:rPr lang="pl-PL" sz="1200" dirty="0" smtClean="0">
                <a:solidFill>
                  <a:srgbClr val="0070C0"/>
                </a:solidFill>
              </a:rPr>
              <a:t>Po</a:t>
            </a:r>
            <a:r>
              <a:rPr lang="pl-PL" sz="1200" b="0" dirty="0" smtClean="0">
                <a:solidFill>
                  <a:srgbClr val="0070C0"/>
                </a:solidFill>
              </a:rPr>
              <a:t> </a:t>
            </a:r>
            <a:r>
              <a:rPr lang="pl-PL" sz="1200" dirty="0">
                <a:solidFill>
                  <a:srgbClr val="0070C0"/>
                </a:solidFill>
                <a:effectLst>
                  <a:outerShdw blurRad="53975" dist="22860" dir="5400000" algn="tl">
                    <a:srgbClr val="000000">
                      <a:alpha val="55000"/>
                    </a:srgbClr>
                  </a:outerShdw>
                </a:effectLst>
              </a:rPr>
              <a:t>obejrzeniu zabytkowej kapliczki, stojącej przy głównym trakcie, ostrożnie przechodzimy na drugą stronę ulicy, skręcając w lewo w kierunku widocznej z daleka baszty narożnej. Następnie Drogi Wędrowniczku powinieneś  podążać wzdłuż zamkowego muru, do czasu aż zobaczysz bramę wiodącą do pałacowego parku. Do Zespołu Pałacowo-Parkowego w Młoszowej najlepiej wybrać się podczas Dni Trzebini (w czerwcu) – gdy tradycyjnie organizowane jest tam widowisko plenerowe (zazwyczaj operetka) – lub podczas Rajdu Rowerowego Kraków-Trzebinia (zwykle kwiecień/maj), wówczas można być pewnym, że obiekt będzie otwarty, a nawet liczyć na dodatkowe atrakcje.</a:t>
            </a:r>
            <a:r>
              <a:rPr lang="pl-PL" sz="1200" dirty="0">
                <a:effectLst/>
                <a:latin typeface="Calibri"/>
                <a:ea typeface="Calibri"/>
                <a:cs typeface="Times New Roman"/>
              </a:rPr>
              <a:t/>
            </a:r>
            <a:br>
              <a:rPr lang="pl-PL" sz="1200" dirty="0">
                <a:effectLst/>
                <a:latin typeface="Calibri"/>
                <a:ea typeface="Calibri"/>
                <a:cs typeface="Times New Roman"/>
              </a:rPr>
            </a:br>
            <a:r>
              <a:rPr lang="pl-PL" sz="1200" b="0" dirty="0" smtClean="0">
                <a:solidFill>
                  <a:srgbClr val="0070C0"/>
                </a:solidFill>
              </a:rPr>
              <a:t>                                           </a:t>
            </a:r>
            <a:br>
              <a:rPr lang="pl-PL" sz="1200" b="0" dirty="0" smtClean="0">
                <a:solidFill>
                  <a:srgbClr val="0070C0"/>
                </a:solidFill>
              </a:rPr>
            </a:br>
            <a:r>
              <a:rPr lang="pl-PL" sz="1200" b="0" dirty="0" smtClean="0">
                <a:solidFill>
                  <a:srgbClr val="0070C0"/>
                </a:solidFill>
              </a:rPr>
              <a:t/>
            </a:r>
            <a:br>
              <a:rPr lang="pl-PL" sz="1200" b="0" dirty="0" smtClean="0">
                <a:solidFill>
                  <a:srgbClr val="0070C0"/>
                </a:solidFill>
              </a:rPr>
            </a:br>
            <a:endParaRPr lang="pl-PL" sz="1200" b="0" dirty="0">
              <a:solidFill>
                <a:srgbClr val="0070C0"/>
              </a:solidFill>
            </a:endParaRPr>
          </a:p>
        </p:txBody>
      </p:sp>
      <p:pic>
        <p:nvPicPr>
          <p:cNvPr id="5" name="Symbol zastępczy zawartości 4" descr="zdjęcie kapliczki" title="zdjęcie kapliczki"/>
          <p:cNvPicPr>
            <a:picLocks noGrp="1" noChangeAspect="1"/>
          </p:cNvPicPr>
          <p:nvPr>
            <p:ph sz="half" idx="1"/>
          </p:nvPr>
        </p:nvPicPr>
        <p:blipFill>
          <a:blip r:embed="rId3" cstate="print"/>
          <a:stretch>
            <a:fillRect/>
          </a:stretch>
        </p:blipFill>
        <p:spPr>
          <a:xfrm>
            <a:off x="611560" y="620688"/>
            <a:ext cx="3932238" cy="2949179"/>
          </a:xfrm>
          <a:effectLst>
            <a:glow rad="228600">
              <a:schemeClr val="accent1">
                <a:satMod val="175000"/>
                <a:alpha val="40000"/>
              </a:schemeClr>
            </a:glow>
          </a:effectLst>
        </p:spPr>
      </p:pic>
      <p:pic>
        <p:nvPicPr>
          <p:cNvPr id="6" name="Symbol zastępczy zawartości 5" descr="Zespół Pałacowo-Parkowy w Młoszowej" title="Zespół Pałacowo-Parkowy w Młoszowej"/>
          <p:cNvPicPr>
            <a:picLocks noGrp="1" noChangeAspect="1"/>
          </p:cNvPicPr>
          <p:nvPr>
            <p:ph sz="half" idx="2"/>
          </p:nvPr>
        </p:nvPicPr>
        <p:blipFill>
          <a:blip r:embed="rId4" cstate="print"/>
          <a:stretch>
            <a:fillRect/>
          </a:stretch>
        </p:blipFill>
        <p:spPr>
          <a:xfrm>
            <a:off x="4572000" y="1412776"/>
            <a:ext cx="3930650" cy="2666367"/>
          </a:xfrm>
          <a:effectLst>
            <a:glow rad="228600">
              <a:schemeClr val="accent1">
                <a:satMod val="175000"/>
                <a:alpha val="40000"/>
              </a:schemeClr>
            </a:glow>
          </a:effectLst>
        </p:spPr>
      </p:pic>
    </p:spTree>
  </p:cSld>
  <p:clrMapOvr>
    <a:masterClrMapping/>
  </p:clrMapOvr>
  <p:transition spd="med" advClick="0" advTm="30000">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just"/>
            <a:r>
              <a:rPr lang="pl-PL" sz="1200" b="0" dirty="0" smtClean="0">
                <a:solidFill>
                  <a:srgbClr val="0070C0"/>
                </a:solidFill>
              </a:rPr>
              <a:t>Po przejściu przez Bramę Świętego Floriana i Most Lwów, o dość dobrodusznych obliczach, dojdziesz Drogi  Przyjacielu przed fronton młoszowskiego pałacu.</a:t>
            </a:r>
            <a:endParaRPr lang="pl-PL" sz="1200" b="0" dirty="0">
              <a:solidFill>
                <a:srgbClr val="0070C0"/>
              </a:solidFill>
            </a:endParaRPr>
          </a:p>
        </p:txBody>
      </p:sp>
      <p:pic>
        <p:nvPicPr>
          <p:cNvPr id="9" name="Symbol zastępczy zawartości 8" descr="Pałac w Młoszowej" title="Pałac w Młoszowej"/>
          <p:cNvPicPr>
            <a:picLocks noGrp="1" noChangeAspect="1"/>
          </p:cNvPicPr>
          <p:nvPr>
            <p:ph sz="half" idx="2"/>
          </p:nvPr>
        </p:nvPicPr>
        <p:blipFill>
          <a:blip r:embed="rId2" cstate="print"/>
          <a:stretch>
            <a:fillRect/>
          </a:stretch>
        </p:blipFill>
        <p:spPr>
          <a:xfrm>
            <a:off x="4788024" y="548680"/>
            <a:ext cx="3020688" cy="4389438"/>
          </a:xfrm>
        </p:spPr>
      </p:pic>
      <p:pic>
        <p:nvPicPr>
          <p:cNvPr id="8" name="Symbol zastępczy zawartości 7" title="Pałac Młoszowa"/>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71600" y="548680"/>
            <a:ext cx="3841502" cy="4389438"/>
          </a:xfrm>
        </p:spPr>
      </p:pic>
    </p:spTree>
  </p:cSld>
  <p:clrMapOvr>
    <a:masterClrMapping/>
  </p:clrMapOvr>
  <p:transition spd="med" advClick="0" advTm="10000">
    <p:wipe di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kt">
  <a:themeElements>
    <a:clrScheme name="Średni">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Aspek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k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2363</TotalTime>
  <Words>3184</Words>
  <Application>Microsoft Office PowerPoint</Application>
  <PresentationFormat>Pokaz na ekranie (4:3)</PresentationFormat>
  <Paragraphs>110</Paragraphs>
  <Slides>45</Slides>
  <Notes>7</Notes>
  <HiddenSlides>0</HiddenSlides>
  <MMClips>0</MMClips>
  <ScaleCrop>false</ScaleCrop>
  <HeadingPairs>
    <vt:vector size="4" baseType="variant">
      <vt:variant>
        <vt:lpstr>Motyw</vt:lpstr>
      </vt:variant>
      <vt:variant>
        <vt:i4>1</vt:i4>
      </vt:variant>
      <vt:variant>
        <vt:lpstr>Tytuły slajdów</vt:lpstr>
      </vt:variant>
      <vt:variant>
        <vt:i4>45</vt:i4>
      </vt:variant>
    </vt:vector>
  </HeadingPairs>
  <TitlesOfParts>
    <vt:vector size="46" baseType="lpstr">
      <vt:lpstr>Aspekt</vt:lpstr>
      <vt:lpstr>Perpedesa Trzebińskiego skrzata miejscowego przewodnik po mieście  i okolicy</vt:lpstr>
      <vt:lpstr>Od wielu już wieków ja, Perpedes Trzebiński, zamieszkuję podziemia tego dworu, znajdującego się  w odległości zaledwie 15-20 min. marszu od Rynku. W średniowieczu stała w tym miejscu obronna  wieża mieszkalna, a później na jej fundamentach wzniesiono dwór. Obecny kształt został nadany tej budowli w XVIII wieku. Pierwszymi właścicielami obiektu byli Karwacjanie, a ostatnimi Zieleniewscy  – stąd potoczna nazwa „Dwór Zieleniewskich”. W piwnicach mieści się stylowa restauracja „Dworek”,   a tuż pod charakterystycznym łamanym dachem polskim zlokalizowane są pokoje hotelowe dla zdrożonych wędrowców.  Obiekt otoczony jest zabytkowym parkiem, na którego terenie rosną też   „Dęby Katyńskie”, zasadzone dla uczczenia zamęczonych w Katyniu mieszkańców gminy Trzebinia.</vt:lpstr>
      <vt:lpstr>Kierując się od „Dworu Zieleniewskich” – ulicą Piłsudskiego – w kierunku trzebińskiego Rynku,  napotkasz Drogi Przyjacielu budynek dawnej synagogi (jedynej ocalałej na terenie gminy Trzebinia), będący pozostałością po żydowskich mieszkańcach naszego miasta.</vt:lpstr>
      <vt:lpstr>Idąc dalej ulicą Piłsudskiego w kierunku Rynku przechodzisz Szanowny Wędrowcze obok jednych  z najstarszych trzebińskich budynków – dawnej poczty (obecnie budynek mieszkalny) i dawnej szkoły (obecnie siedziba banku).</vt:lpstr>
      <vt:lpstr>Warto zatrzymać się na trzebińskim Rynku, by obejrzeć pięknie odremontowane stare budynki – kamienica przy Rynek 1 (od frontu i od strony ulicy Ochronkowej).</vt:lpstr>
      <vt:lpstr>Widok na kamienice przy Rynek 14-15 (obecnie i w okresie międzywojennym). </vt:lpstr>
      <vt:lpstr>Kamienica przy Rynek 16 w Trzebini. Po obejrzeniu obiektów przy Rynku  warto  udać się ulicą Krakowską w kierunku Młoszowej (około 30 min marszu).</vt:lpstr>
      <vt:lpstr>   Po obejrzeniu zabytkowej kapliczki, stojącej przy głównym trakcie, ostrożnie przechodzimy na drugą stronę ulicy, skręcając w lewo w kierunku widocznej z daleka baszty narożnej. Następnie Drogi Wędrowniczku powinieneś  podążać wzdłuż zamkowego muru, do czasu aż zobaczysz bramę wiodącą do pałacowego parku. Do Zespołu Pałacowo-Parkowego w Młoszowej najlepiej wybrać się podczas Dni Trzebini (w czerwcu) – gdy tradycyjnie organizowane jest tam widowisko plenerowe (zazwyczaj operetka) – lub podczas Rajdu Rowerowego Kraków-Trzebinia (zwykle kwiecień/maj), wówczas można być pewnym, że obiekt będzie otwarty, a nawet liczyć na dodatkowe atrakcje.                                              </vt:lpstr>
      <vt:lpstr>Po przejściu przez Bramę Świętego Floriana i Most Lwów, o dość dobrodusznych obliczach, dojdziesz Drogi  Przyjacielu przed fronton młoszowskiego pałacu.</vt:lpstr>
      <vt:lpstr>Kiedy przespacerujesz się obok Oficyny Zegarowej i Baszty Florkiewiczów, aby następnie przejść przez Bramę Królewską na drugą stronę, będziesz miał niespodziankę …</vt:lpstr>
      <vt:lpstr>… bo od tej strony pałac z dominującą basztą Pawią Stopą (po prawej) wygląda  dość niesamowicie. Na basztę można wejść po wygodnych stopniach i „dolepionym”  do niej moście. </vt:lpstr>
      <vt:lpstr>Można też zaraz po przejściu Bramy Królewskiej skręcić w lewo i ścieżką, wiodącą po okalających budowlę skałkach, przejść się po koronie „skalnego amfiteatru”, mijając po drodze pozostałości dawnych pomników - w tym dość dobrze zachowany pomnik  Światowida (po prawej). Potem warto  jeszcze odwiedzić grotę Matki Bożej, obejrzeć pozostałe pomniki (zlokalizowane w bliskim sąsiedztwie pałacu) i zatrzymać się chwilę przed budynkiem tzw. „Arsenału”. </vt:lpstr>
      <vt:lpstr>Od tej strony pałac w Młoszowej wygląda naprawdę oryginalnie …  - słowo skrzata !</vt:lpstr>
      <vt:lpstr>Warto odwiedzić pałac w Młoszowej</vt:lpstr>
      <vt:lpstr>Wracając z Młoszowej do Trzebini – ulicą Krakowską – warto w okolicach Ronda Solidarności skręcić  w ulicę Słowackiego, by obejrzeć żydowski cmentarz (kirkut), jedną z pozostałości po żydowskich mieszkańcach  Trzebini. Cmentarz ten istnieje oficjalnie od 1815, ale najstarszy grób - z zachowanym jedynie imieniem Szymon - pochodzi z 1780 r. Zainteresowani zwiedzeniem nekropolii muszą się jednak uprzednio skontaktować telefonicznie z panem Andrzejem Kostką, społecznym opiekunem tego zabytku (telefony udostępnione za jego zgodą): komórka: 517572143, telefon stacjonarny: (32) 6121-486.</vt:lpstr>
      <vt:lpstr>Wracając z żydowskiego cmentarza na ulicę Krakowską, możesz Drogi Przyjacielu przejść na drugą stronę ulicy i wejść w ulicę Ochronkową (na wprost od sygnalizacji świetlnej), wiodącą w stronę Rynku. Tym razem jednak nie wkraczasz na płytę Rynku lecz skręcasz w lewo – w ulicę Narutowicza. Po chwili ujrzysz po lewej stronie ulicy budynek pierwszej trzebińskiej apteki z 1899 r. – należący niegdyś do Jana Radwańskiego. Nosiła ona nazwę "Pod Złotą Gwiazdą" - od płaskorzeźby złotej gwiazdy umieszczonej pod balkonem na piętrze. Wejście do apteki znajdowało się wtedy na rogu budynku (przy skrzyżowaniu ulicy Narutowicza z ul. Kościuszki - wówczas Kolejową), dokładnie pod balkonem z ową złotą gwiazdą. Po II wojnie światowej przebudowano wejście, umieszczając je bardziej po lewej stronie. Apteka w tym budynku (prowadzona po Janie Radwańskim przez inne osoby) istniała aż do 5 listopada 2012 r. - przez te wszystkie lata zachowując swoją historyczną nazwę.  </vt:lpstr>
      <vt:lpstr>Naprzeciwko dawnej apteki Radwańskiego, po przeciwnej stronie ulicy, znajduje się Miejska Biblioteka Publiczna im. Adama Asnyka w Trzebini, zlokalizowana w budynku dawnego hotelu robotniczego „Hutnik”, wzniesionego w latach 50. przez Zakłady Metalurgiczne „Trzebinia”. Po likwidacji zakładu budynek został przejęty przez władze miasta, a jego parter dostosowany do potrzeb biblioteki. Jeśli czujesz się już zmęczony wycieczką, proponuję wejść do biblioteki i odpocząć w Czytelni Czasopism, oferującej szeroki zakres tytułów prasowych. </vt:lpstr>
      <vt:lpstr>Po krótkim wypoczynku w bibliotece, możesz młody turysto wyruszyć w dalsza drogę - ulicą Świętego Stanisława (stanowiącą przedłużenie ul. Narutowicza). Na rogu ulicy (po lewej stronie) stoi budynek z przełomu XIX i XX stulecia, który należał niegdyś do doktora Stanisława Sternala, miejscowego lekarza - dlatego starsi mieszkańcy Trzebini nazywają go "Sternalówką". W okresie II wojny światowej w tym budynku mieścił się posterunek niemieckiej policji. Obecnie znajduje się w nim Poradnia Psychologiczno-Pedagogiczna w Trzebini, Trzebińskie Centrum Administracyjne (wejście od ulicy św. Stanisława) i Przedszkole Samorządowe nr 1 (z wejściem od ul. Kościuszki). </vt:lpstr>
      <vt:lpstr>  Podążając nadal ulicą  św. Stanisława, zauważymy wkrótce (po prawej stronie) przydrożną figurę św. Stanisława Biskupa i Męczennika. Figura kamienna "z nieco pogrubioną stylizacją o manierze barokowej", powstała prawdopodobnie z XVIII wieku (ale stoi na nowym postumencie). Ponieważ obiekt jest zlokalizowany na terenie prywatnej posesji, postać Świętego Stanisława można podziwiać tylko z daleka – ale figura jest dobrze widoczna od strony ulicy. Figura św. Stanisława Biskupa i Męczennika jest jedyną pozostałością po kościele szpitalnym pod wezwaniem tegoż świętego, ufundowanym przez Jana Trzebińskiego w XVII w. </vt:lpstr>
      <vt:lpstr>Wybierz  dalszą trasę</vt:lpstr>
      <vt:lpstr>Jeśli wybrałeś pierwszy wariant, nadal podążasz pieszo i wchodzisz w ulicę Kościuszki. Po drodze możesz obejrzeć – stojące po lewej stronie ulicy – dwie zabytkowe kapliczki. Kapliczka Matki Boskiej, przy ul. Kościuszki 17, istniała już przed II wojną światową, kiedy to w budynku obok funkcjonowała piekarnia. Stąd zachowana do dziś zwyczajowa nazwa owego budynku, gdzie od kilku lat ponownie wypieka się chleb: "Piekarnia pod Matką Boską".  Kapliczka Świętej Rodziny stojąca nieopodal – Kościuszki 31, na terenie firmy "Drew-Land” – została wzniesiona przez rodzinę Mosurów w 1891 r.  Odnowiona została przez jednego z członków tej rodziny w roku 1909 (data odnowienia, częściowo zatarta, znajduje się na postumencie). Wewnątrz metalowej szafki osadzonej na cokole znajdują się figury Świętej Rodziny - prawdopodobnie ceramiczne. </vt:lpstr>
      <vt:lpstr>SOKÓŁ</vt:lpstr>
      <vt:lpstr>W holu budynku „Sokoła”  możesz obejrzeć odnalezioną tablicę, upamiętniającą wymarsz mieszkańców Trzebini do Legionów Piłsudskiego: Pod nazwiskami 34 druhów umieszczono napis:  Którzy poszli w bój o wolność Polski 20 .VII .1914 r. Za prezesury ś. p.  dr Kazimierza Saryusz – Dobrzyńskiego,  Ku wiecznej pamięci i czci potomnych funduje Tow. Gimn. Sokół w 30-lecie swego istnienia         Trzebinia, w czerwcu 1937   Możesz też odpocząć i posilić się w miejscowej restauracji DEL PASO (na piętrze). </vt:lpstr>
      <vt:lpstr>Nadal idąc ulicą Kościuszki, po lewej stronie  zauważysz dawny budynek dyrekcji huty, obecnie mieszczący „Rezydencję pod Zegarem”. Obiekt  powstał prawdopodobnie na przełomie XIX i XX w. – na tym terenie  od 1894 roku działała huta "Jadwiga", przejęta następnie w 1897 roku przez firmę "Dr Lowitsch i Spółka"  z akcjonariatem niemieckim oraz belgijskim i funkcjonująca pod nazwą "Towarzystwo Akcyjne Zakładów Górniczych i Hutniczych", a po drugiej wojnie światowej działająca jako "Zakłady Metalurgiczne TRZEBINIA".  Na starych fotografiach, z początku lat 30. XX w., budynek dyrekcji jest już widoczny.  Obecnie mieści się tu luksusowy hotel z restauracją (stanowiący własność prywatną), ale przy remoncie zachowano oryginalny kształt budowli - z charakterystyczną wieżą zegarową stanowiącą jeden z symboli Trzebini.</vt:lpstr>
      <vt:lpstr>Podążając w kierunku wiaduktu nad torami, zauważysz Drogi Wędrowcze (po lewej stronie drogi) dworzec PKP. Budynek dworca kolejowego w obecnym kształcie powstał na przełomie XIX i XX w., gdy Trzebinia była jedną z najważniejszych stacji w Małopolsce Zachodniej (tzw. stacją węzłową). Kiedy w dniu 1 marca 1856 r. otwarto odcinek linii kolejowej Trzebinia – Oświęcim, umożliwiło to połączenie Krakowa z Wiedniem. Z tej okazji na terenie dworca w Trzebini (wówczas już istniejącego) – w poczekalni pierwszej klasy - odbyły się oficjalne uroczystości, a z Trzebini wyruszył wtedy w kierunku Oświęcimia specjalny pociąg, ozdobiony portretami cesarza Franciszka Józefa I (Trzebinia była wówczas pod zaborem austriackim) oraz flagami austriackimi  - dla zainaugurowania ruchu osobowego na linii wiedeńskiej. Ponadto z tej okazji przed trzebińskim dworcem odbył się festyn ludowy. Na kartach pocztowych z początków XX stulecia często prezentowano budynek trzebińskiego dworca  – nazywanego w tym okresie „dworcem kolei północnej”, dla odróżnienia od dużo mniejszego budynku dworcowego tzw. „lokalki”, obsługującego połączenie Trzebini (miasta) z Sierszą. Po II wojnie światowej dawny budynek „dworca kolei północnej” stał się jedynym budynkiem stacyjnym, obsługującym wszystkie połączenia kolejowe. Mimo upływu lat, z zewnątrz wygląda identycznie jak na starych pocztówkach z początków XX stulecia.</vt:lpstr>
      <vt:lpstr>Kompleks klasztorny  Salwatorianów </vt:lpstr>
      <vt:lpstr>Po obejrzeniu budynku dawnego kolegium Salwatoryańskiego, koniecznie wejdź Drogi Wędrowcze do kościoła Najświętszego Serca Jezusa, od stycznia 2013 noszącego zaszczytny tytuł „bazyliki mniejszej”. Jest to zarazem Sanktuarium Matki Bożej Fatimskiej. Cudowną figurę Matki Bożej sprowadzono z Fatimy w 1962 roku, a ukoronowano koronami papieskimi w 1997 r. W kościele trwa wieczysta adoracja, więc boczne drzwi (po prawej stronie kościoła) z pewnością znajdziesz otwarte w godzinach 6,30–18,30. Sanktuarium stanowi część Szlaku Maryjnego Częstochowa – Mariazell oraz Szlaku Papieskiego Ziemi Chrzanowskiej. Msze święte w niedzielę 7.00, 8.30, 10.00, 11.30, 18, a tygodniu 7.00 i 18.00. </vt:lpstr>
      <vt:lpstr>Zwróć uwagę na stół ofiarny w ołtarzu Matki Boskiej Częstochowskiej – najstarszej kaplicy w kościele o.o. Salwatorianów, pochodzącej z 1912 roku. Stół ołtarzowy wykonany jest z czarnego marmuru krzeszowickiego, zaś dwie boczne kolumny z białego marmuru karraryjskiego. Jego przednią część ozdabiają 3 obrazy, wykonane techniką mozaikową. Pierwszy z nich – po lewej stronie –przedstawia widok Jasnej Góry, środkowy – herby Polski, Litwy i Rusi, zaś obraz po prawej stronie – śluby króla Jana Kazimierza (w okresie świąteczno-noworocznym mozaika ta jest niewidoczna, ponieważ  przed Kaplicą Matki Bożej Częstochowskiej montowana jest szopka). </vt:lpstr>
      <vt:lpstr>  Obejrzyj dokładnie kościół (wzniesiony w stylu neogotyckim). Każdego roku od maja do października - w soboty, po 13 dniu danego miesiąca – odbywają się tu całonocne Nabożeństwa Fatimskie. Ich najpiękniejszą część stanowi Msza Św. Koncelebrowana o godz. 21.00, zakończona (około 22.15 ) procesją maryjną i hołdem Matce Bożej składanym przy grocie w przyklasztornym parku. Pierwsze czuwanie fatimskie w Trzebini zostało zorganizowane z inicjatywy ks. Konstantego Szarka, w dniu 13 maja 1950 r. - czyli ponad 60 lat temu !               </vt:lpstr>
      <vt:lpstr>Grota Matki Bożej z Lourdes, wzniesiona w 1931 roku na terenie klasztornego parku, będzie kolejnym etapem Twojej wędrówki. W okresie międzywojennym często fotografowali się przed nią uczestnicy rekolekcji zamkniętych. W owym czasie Trzebinia była miejscem gdzie, z inicjatywy ks. Czesława Małysiaka, powstał pierwszy na ziemiach polskich dom rekolekcyjny dla wszystkich stanów (noszący imię św. Józefa) oraz pierwsze w Polsce czasopismo rekolekcyjne, wydawane w latach 1928-1939 – początkowo pod tytułem „Dzwonek Rekolekcyjny z Trzebini”, a następnie „Drogowskaz”. Warto też zatrzymać się przed kamieniem upamiętniającym fakt odprawienia w maju 1938 roku rekolekcji zamkniętych przez, będącego wówczas zaraz po maturze, Karola Wojtyłę (późniejszego papieża Jana Pawła II).</vt:lpstr>
      <vt:lpstr>Klasztor Salwatorianów  i harcerze</vt:lpstr>
      <vt:lpstr>Trasa 2</vt:lpstr>
      <vt:lpstr>Jeżeli podążasz pieszo do Krystynowa, możesz po drodze obejrzeć zabytkowe kaplice w Trzebionce i Wodnej. Kaplica Matki Boskiej Częstochowskiej w Trzebionce (róg ul. 24 Stycznia i ul. 1 Maja) według danych oficjalnych została zbudowana na przełomie XVIII i XIX stulecia - choć przekazy ustne datują ją na około 300 lat. Teren, na którym posadowiono kaplicę wydzielono prawdopodobnie z gruntów rodziny Jarczyków. Kaplica w Wodnej pochodzi prawdopodobnie z przełomu XIX/XX w. Powstała w miejscu XVII-wiecznej, drewnianej kaplicy pod wezwaniem św. Anny (obecnie nie istniejącej). Została usytuowana na skrzyżowaniu dróg do Chrzanowa, Trzebini, Sierszy oraz Gór Luszowskich (skrzyżowanie ul E. Plater i ul. Sikorskiego, w pobliżu starego domu z tzw. hasia). Mury jej wykonano z kamienia na zaprawie wapiennej, natomiast ściany pobielono wapnem. Dach o konstrukcji drewnianej początkowo był pokryty słomą, później drewnianym gontem, a ostatnio blachą. Na szczycie dachu mała dzwonnica z niewielkim dzwonkiem (prawdopodobnie przeniesionym z pierwotnej, drewnianej kaplicy). </vt:lpstr>
      <vt:lpstr>Kościół św. Barbary przy klasztorze s.s. Felicjanek w Krystynowie </vt:lpstr>
      <vt:lpstr>Drogi Wędrowcze, zwróć uwagę, że Kościół św. Barbary nakryty jest sklepieniem krzyżowo-żebrowym,  a wnętrze ma rozświetlone dużymi oknami (z tak zwanymi „ostrołukowymi z maswerkami”).  W oknach zamieszczono witraże z wizerunkami Andrzeja i Krystyny Potockich. Jednolity charakter wnętrza akcentuje wysmukły neogotycki ołtarz z obrazami Matki Boskiej Częstochowskiej i Świętej Barbary. </vt:lpstr>
      <vt:lpstr>Kościół i klasztor sióstr Felicjanek w Krystynowie zlokalizowany jest przy ul. 1000-LECIA 49. Obiekt jest otwarty dla pielgrzymów codziennie, w godzinach 6,30-19,00. Msze Święte w niedzielę i święta w godzinach: 7.00, 9.00, 10.30, 12.00 (IX-VI), 16.00. W pozostałe dni tygodnia: 6.30, 18.00.</vt:lpstr>
      <vt:lpstr>Drogi Przyjacielu, następnym przystankiem na tym szlaku turystycznym będzie obiekt znany pod nazwą „Willa NOT” (ul. Grunwaldzka 29). Willa została wybudowana na początku XX wieku przez hr. Potockich. Pierwszym jej mieszkańcem był prof. Antoni Schimitzek, jeden z twórców AGH w Krakowie. Później służyła za mieszkanie dla kolejnych dyrektorów pobliskiej kopalni węgla kamiennego: Michała Dunajeckiego, inż. Pawła Romockiego i Zdzisława Krudzielskiego. Tuż obok "Willi NOT" usytuowany jest tzw. "Domek Ogrodnika" (ul. Grunwaldzka 29 a), pochodzący prawdopodobnie z tego samego okresu, a także zabytkowy park. Do dnia dzisiejszego widoczne są pozostałości pierwotnego założenia parkowego z początków XX wieku, w postaci zarysu alejek parkowych, schodków, punktów widokowych itp. </vt:lpstr>
      <vt:lpstr>Jeden z przedwojennych mieszkańców tego budynku, Zdzisław Krudzielski, w swoich wspomnieniach opisuje willę jako bardzo wygodne mieszkanie: z dwiema łazienkami, wysokimi i suchymi piwnicami, w których można było przechowywać wino i odzież. Natomiast synowie dyrektora Pawła Romockiego – Andrzej i Jan – wspominali kilkuletni pobyt na terenie Sierszy jako okres bardzo szczęśliwego dzieciństwa. Podczas II wojny światowej Andrzej i Jan Romoccy uczestniczyli w akcjach Małego Sabotażu oraz Wielkiej Dywersji, będąc członkami Szarych Szeregów (AK), a gdy wybuchło Powstanie Warszawskie, wzięli w nim czynny udział - co przypłacili życiem. Obydwaj bracia Romoccy spoczywają na Powązkach w Warszawie, w kwaterze żołnierzy „Parasola”. Po drugiej wojnie światowej w willi umieszczono przedszkole, działające tam do 1960 r. Następnie willę zajęło Stowarzyszenie Inżynierów i Techników Górnictwa, przy którym powstała Naczelna Organizacja Techniczna - stąd nazwa potoczna „Willa NOT” funkcjonująca do dzisiaj. Od 1984 roku w willi ma swoją siedzibę Dom Kultury. </vt:lpstr>
      <vt:lpstr>Na koniec wędrówki tym szlakiem proponuję Ci obejrzenie kaplicy w Sierszy, znajdującej się pośrodku osiedla przy ulicy Chrzanowskiej (będziesz musiał trochę podejść od przystanku autobusowego). Kaplica z pocz. XIX wieku, kryta drewnianym gontem. Gont to drewniany materiał do wykonywania pokryć dachowych. Jest to deseczka z drewna iglastego, o przekroju klina, z wpustem wzdłuż szerszej krawędzi, łączona poprzez wsunięcie jednej deseczki w drugą. Prawdopodobnie jest to ostatnia kryta gontem kaplica w gminie Trzebinia. Nad drzwiami wejściowymi dwie nisze (usytuowane jedna pod drugą), w których znajdują się figury świętych.</vt:lpstr>
      <vt:lpstr>Trasa 3</vt:lpstr>
      <vt:lpstr>Cudowny obraz Matki Boskiej  Patronki Robotników</vt:lpstr>
      <vt:lpstr>Kult Sługi Bożego  ks. Michała Rapacza </vt:lpstr>
      <vt:lpstr>Drogi Przyjacielu, spacerując po Płokach możesz natrafić na dwa zabytki będące w ruinie - budynek d. huty żelaza z 1870 r. oraz dwór Potockich (niegdyś właścicieli wsi) wybudowany w połowie XIX w. Te obiekty możesz podziwiać  tylko z daleka - nie wchodź na mury, ani też do środka tych budowli, bo mogą grozić zawaleniem. Dawna huta żelaza w Płokach została wzniesiona w 1870 roku (ponieważ w 1864 roku odkryto w okolicy nowe, większe pokłady rudy żelaznej) i stanowi obecnie jedyną pozostałość po tradycjach hutniczych w gminie Trzebinia. Huta funkcjonowała do 1878 roku, kiedy to awaria systemu technologicznego przerwała produkcję. Później w hucie prowadzono przetwarzanie galmanu w piecach muflowych. W 1895 r. na terenie huty, w procesie płukania, wykorzystywano maszynę parową. Użytkowano też lokomobilę napędzającą maszyny wydobywcze i transportowe. Z czasem skromne złoża galmanu uległy wyczerpaniu, a postępujące ograniczenie wydobycia spowodowało zamknięcie zakładu. Budynek dworu to prosta, jednopiętrowa bryła pozbawiona bogatych detali. Elewację urozmaicają jedynie gzymsy nad oknami, a od strony dawnej bramy wjazdowej fasadę zdobi ganek wsparty na czterech kolumnach. Na balkonie nad gankiem zachowała się w stanie niekompletnym żeliwna balustrada. Poddasze zostało nadbudowane przypuszczalnie po II wojnie światowej z cegły. Budynek otynkowany. Dach dwuspadowy. Wokół dworu zachowały się fragmenty parku z oryginalnymi nasadzeniami. </vt:lpstr>
      <vt:lpstr>Powrót  do Trzebini</vt:lpstr>
      <vt:lpstr>Do zapoznania się  z zabytkami Trzebini zapraszają:</vt:lpstr>
    </vt:vector>
  </TitlesOfParts>
  <Company>MBP Trzebinia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Perpedes Trzebiński</dc:title>
  <dc:creator>czytczas</dc:creator>
  <cp:lastModifiedBy>Beletrystyka</cp:lastModifiedBy>
  <cp:revision>459</cp:revision>
  <dcterms:created xsi:type="dcterms:W3CDTF">2013-07-05T13:40:31Z</dcterms:created>
  <dcterms:modified xsi:type="dcterms:W3CDTF">2021-10-14T11:38:01Z</dcterms:modified>
  <cp:category>Regionalia</cp:category>
</cp:coreProperties>
</file>